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6" r:id="rId2"/>
    <p:sldMasterId id="2147483770" r:id="rId3"/>
  </p:sldMasterIdLst>
  <p:notesMasterIdLst>
    <p:notesMasterId r:id="rId54"/>
  </p:notesMasterIdLst>
  <p:handoutMasterIdLst>
    <p:handoutMasterId r:id="rId55"/>
  </p:handoutMasterIdLst>
  <p:sldIdLst>
    <p:sldId id="399" r:id="rId4"/>
    <p:sldId id="307" r:id="rId5"/>
    <p:sldId id="323" r:id="rId6"/>
    <p:sldId id="436" r:id="rId7"/>
    <p:sldId id="337" r:id="rId8"/>
    <p:sldId id="379" r:id="rId9"/>
    <p:sldId id="343" r:id="rId10"/>
    <p:sldId id="345" r:id="rId11"/>
    <p:sldId id="351" r:id="rId12"/>
    <p:sldId id="350" r:id="rId13"/>
    <p:sldId id="352" r:id="rId14"/>
    <p:sldId id="354" r:id="rId15"/>
    <p:sldId id="353" r:id="rId16"/>
    <p:sldId id="358" r:id="rId17"/>
    <p:sldId id="359" r:id="rId18"/>
    <p:sldId id="360" r:id="rId19"/>
    <p:sldId id="361" r:id="rId20"/>
    <p:sldId id="362" r:id="rId21"/>
    <p:sldId id="363" r:id="rId22"/>
    <p:sldId id="435" r:id="rId23"/>
    <p:sldId id="326" r:id="rId24"/>
    <p:sldId id="367" r:id="rId25"/>
    <p:sldId id="370" r:id="rId26"/>
    <p:sldId id="406" r:id="rId27"/>
    <p:sldId id="405" r:id="rId28"/>
    <p:sldId id="404" r:id="rId29"/>
    <p:sldId id="403" r:id="rId30"/>
    <p:sldId id="408" r:id="rId31"/>
    <p:sldId id="407" r:id="rId32"/>
    <p:sldId id="430" r:id="rId33"/>
    <p:sldId id="409" r:id="rId34"/>
    <p:sldId id="410" r:id="rId35"/>
    <p:sldId id="411" r:id="rId36"/>
    <p:sldId id="412" r:id="rId37"/>
    <p:sldId id="414" r:id="rId38"/>
    <p:sldId id="416" r:id="rId39"/>
    <p:sldId id="413" r:id="rId40"/>
    <p:sldId id="415" r:id="rId41"/>
    <p:sldId id="417" r:id="rId42"/>
    <p:sldId id="418" r:id="rId43"/>
    <p:sldId id="419" r:id="rId44"/>
    <p:sldId id="420" r:id="rId45"/>
    <p:sldId id="437" r:id="rId46"/>
    <p:sldId id="421" r:id="rId47"/>
    <p:sldId id="422" r:id="rId48"/>
    <p:sldId id="438" r:id="rId49"/>
    <p:sldId id="424" r:id="rId50"/>
    <p:sldId id="439" r:id="rId51"/>
    <p:sldId id="341" r:id="rId52"/>
    <p:sldId id="400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e" id="{514E8CB3-C8B7-478F-8A4D-9BE3F59F076B}">
          <p14:sldIdLst/>
        </p14:section>
        <p14:section name="Capa" id="{E4D1FDC2-AFE8-4CAC-8171-804813E215A6}">
          <p14:sldIdLst>
            <p14:sldId id="399"/>
          </p14:sldIdLst>
        </p14:section>
        <p14:section name="Chassis e placas" id="{9279A9E4-5F9C-4AD8-951A-E14C9732F4B9}">
          <p14:sldIdLst/>
        </p14:section>
        <p14:section name="Primeiros passos" id="{91282199-4D6B-43AF-B564-4C9B587A7C9B}">
          <p14:sldIdLst>
            <p14:sldId id="307"/>
            <p14:sldId id="323"/>
            <p14:sldId id="436"/>
            <p14:sldId id="337"/>
            <p14:sldId id="379"/>
          </p14:sldIdLst>
        </p14:section>
        <p14:section name="Configurando a gerência" id="{5C2289E1-7DBC-4A3C-AC42-4D50B9532606}">
          <p14:sldIdLst>
            <p14:sldId id="343"/>
            <p14:sldId id="345"/>
            <p14:sldId id="351"/>
            <p14:sldId id="350"/>
            <p14:sldId id="352"/>
            <p14:sldId id="354"/>
            <p14:sldId id="353"/>
          </p14:sldIdLst>
        </p14:section>
        <p14:section name="Configurando o sistema" id="{0A311260-5636-4721-9FAD-34BF3362C2F0}">
          <p14:sldIdLst>
            <p14:sldId id="358"/>
            <p14:sldId id="359"/>
            <p14:sldId id="360"/>
            <p14:sldId id="361"/>
            <p14:sldId id="362"/>
            <p14:sldId id="363"/>
            <p14:sldId id="435"/>
            <p14:sldId id="326"/>
            <p14:sldId id="367"/>
            <p14:sldId id="370"/>
          </p14:sldIdLst>
        </p14:section>
        <p14:section name="Configurando os Serviços" id="{6D7E9055-D39C-47DF-96FC-42B6B90CCC87}">
          <p14:sldIdLst>
            <p14:sldId id="406"/>
            <p14:sldId id="405"/>
            <p14:sldId id="404"/>
            <p14:sldId id="403"/>
            <p14:sldId id="408"/>
            <p14:sldId id="407"/>
            <p14:sldId id="430"/>
            <p14:sldId id="409"/>
            <p14:sldId id="410"/>
            <p14:sldId id="411"/>
            <p14:sldId id="412"/>
            <p14:sldId id="414"/>
            <p14:sldId id="416"/>
            <p14:sldId id="413"/>
            <p14:sldId id="415"/>
            <p14:sldId id="417"/>
            <p14:sldId id="418"/>
            <p14:sldId id="419"/>
            <p14:sldId id="420"/>
            <p14:sldId id="437"/>
            <p14:sldId id="421"/>
            <p14:sldId id="422"/>
            <p14:sldId id="438"/>
            <p14:sldId id="424"/>
            <p14:sldId id="439"/>
            <p14:sldId id="341"/>
            <p14:sldId id="400"/>
          </p14:sldIdLst>
        </p14:section>
        <p14:section name="PARA ORGANIZAR" id="{66BCDB69-AF03-446F-8652-E3E395856D0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0"/>
    <a:srgbClr val="EAEFF7"/>
    <a:srgbClr val="005374"/>
    <a:srgbClr val="00B5DE"/>
    <a:srgbClr val="005276"/>
    <a:srgbClr val="005274"/>
    <a:srgbClr val="005C80"/>
    <a:srgbClr val="00B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99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79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9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D08D5-1665-4EF1-B397-9289687D594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9075A-8079-4238-BED0-81B9C06433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810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5B9E1-CB93-42CD-A363-FF84B3F8B2E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4C75F-247D-4DE6-A561-EFAFE2FD6A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43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04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3037" y="854372"/>
            <a:ext cx="11478359" cy="461665"/>
          </a:xfrm>
        </p:spPr>
        <p:txBody>
          <a:bodyPr/>
          <a:lstStyle>
            <a:lvl1pPr>
              <a:defRPr lang="pt-BR" sz="2400" b="1" kern="1200" cap="all" baseline="0" dirty="0" smtClean="0">
                <a:solidFill>
                  <a:srgbClr val="00A9E9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sub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3436"/>
            <a:ext cx="10515600" cy="395985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latin typeface="+mj-lt"/>
              </a:defRPr>
            </a:lvl1pPr>
            <a:lvl2pPr marL="914400" indent="-457200">
              <a:buClr>
                <a:srgbClr val="4F226D"/>
              </a:buClr>
              <a:buFont typeface="Wingdings" panose="05000000000000000000" pitchFamily="2" charset="2"/>
              <a:buChar char="§"/>
              <a:defRPr sz="2000">
                <a:latin typeface="+mj-lt"/>
              </a:defRPr>
            </a:lvl2pPr>
            <a:lvl3pPr marL="1371600" indent="-457200">
              <a:buFont typeface="+mj-lt"/>
              <a:buAutoNum type="arabicPeriod"/>
              <a:defRPr sz="2000"/>
            </a:lvl3pPr>
            <a:lvl4pPr marL="1828800" indent="-457200">
              <a:buFont typeface="+mj-lt"/>
              <a:buAutoNum type="arabicPeriod"/>
              <a:defRPr sz="2000"/>
            </a:lvl4pPr>
            <a:lvl5pPr marL="2286000" indent="-457200">
              <a:buFont typeface="+mj-lt"/>
              <a:buAutoNum type="arabicPeriod"/>
              <a:defRPr sz="2000"/>
            </a:lvl5pPr>
          </a:lstStyle>
          <a:p>
            <a:pPr lvl="0"/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Conteúdo Confidencial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 hasCustomPrompt="1"/>
          </p:nvPr>
        </p:nvSpPr>
        <p:spPr>
          <a:xfrm>
            <a:off x="355200" y="367200"/>
            <a:ext cx="11476800" cy="486000"/>
          </a:xfrm>
        </p:spPr>
        <p:txBody>
          <a:bodyPr>
            <a:noAutofit/>
          </a:bodyPr>
          <a:lstStyle>
            <a:lvl1pPr marL="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4223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55200" y="365129"/>
            <a:ext cx="11476800" cy="488072"/>
          </a:xfrm>
        </p:spPr>
        <p:txBody>
          <a:bodyPr>
            <a:normAutofit/>
          </a:bodyPr>
          <a:lstStyle>
            <a:lvl1pPr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 título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24000" y="946800"/>
            <a:ext cx="5274733" cy="254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24419" y="3535200"/>
            <a:ext cx="5274733" cy="254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sz="quarter" idx="12"/>
          </p:nvPr>
        </p:nvSpPr>
        <p:spPr>
          <a:xfrm>
            <a:off x="6100800" y="946800"/>
            <a:ext cx="5274733" cy="254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6100800" y="3535200"/>
            <a:ext cx="5274733" cy="254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587264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Conteúdo Confidencial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Conteúdo Confidencial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42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Conteúdo Confidencial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0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Conteúdo Confidencial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5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Conteúdo Confidencial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8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02352" y="1316037"/>
            <a:ext cx="5274733" cy="24272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02352" y="3895728"/>
            <a:ext cx="5274733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3037" y="854372"/>
            <a:ext cx="11478359" cy="461665"/>
          </a:xfrm>
        </p:spPr>
        <p:txBody>
          <a:bodyPr/>
          <a:lstStyle>
            <a:lvl1pPr>
              <a:defRPr lang="pt-BR" sz="2400" b="1" kern="1200" cap="all" baseline="0" dirty="0" smtClean="0">
                <a:solidFill>
                  <a:srgbClr val="00A9E9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sub título</a:t>
            </a:r>
            <a:endParaRPr lang="en-US" dirty="0"/>
          </a:p>
        </p:txBody>
      </p:sp>
      <p:sp>
        <p:nvSpPr>
          <p:cNvPr id="7" name="Espaço Reservado para Conteúdo 8"/>
          <p:cNvSpPr>
            <a:spLocks noGrp="1"/>
          </p:cNvSpPr>
          <p:nvPr>
            <p:ph sz="quarter" idx="13" hasCustomPrompt="1"/>
          </p:nvPr>
        </p:nvSpPr>
        <p:spPr>
          <a:xfrm>
            <a:off x="355200" y="367200"/>
            <a:ext cx="11476800" cy="486000"/>
          </a:xfrm>
        </p:spPr>
        <p:txBody>
          <a:bodyPr>
            <a:noAutofit/>
          </a:bodyPr>
          <a:lstStyle>
            <a:lvl1pPr marL="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 título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t-BR"/>
              <a:t>Conteúdo Confidencial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6"/>
          </p:nvPr>
        </p:nvSpPr>
        <p:spPr>
          <a:xfrm>
            <a:off x="353483" y="1558800"/>
            <a:ext cx="5544000" cy="4525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656023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E938365-96C9-4478-BCB8-DB9EFDEC501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F771-8CE2-45C3-AB9A-BFC1DFB741B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/>
          <p:cNvSpPr/>
          <p:nvPr userDrawn="1"/>
        </p:nvSpPr>
        <p:spPr>
          <a:xfrm>
            <a:off x="687586" y="5252965"/>
            <a:ext cx="8128096" cy="888521"/>
          </a:xfrm>
          <a:custGeom>
            <a:avLst/>
            <a:gdLst>
              <a:gd name="connsiteX0" fmla="*/ 0 w 8128096"/>
              <a:gd name="connsiteY0" fmla="*/ 0 h 888521"/>
              <a:gd name="connsiteX1" fmla="*/ 7980006 w 8128096"/>
              <a:gd name="connsiteY1" fmla="*/ 0 h 888521"/>
              <a:gd name="connsiteX2" fmla="*/ 8128096 w 8128096"/>
              <a:gd name="connsiteY2" fmla="*/ 148090 h 888521"/>
              <a:gd name="connsiteX3" fmla="*/ 8128096 w 8128096"/>
              <a:gd name="connsiteY3" fmla="*/ 740431 h 888521"/>
              <a:gd name="connsiteX4" fmla="*/ 7980006 w 8128096"/>
              <a:gd name="connsiteY4" fmla="*/ 888521 h 888521"/>
              <a:gd name="connsiteX5" fmla="*/ 0 w 8128096"/>
              <a:gd name="connsiteY5" fmla="*/ 888521 h 888521"/>
              <a:gd name="connsiteX6" fmla="*/ 0 w 8128096"/>
              <a:gd name="connsiteY6" fmla="*/ 0 h 88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8096" h="888521">
                <a:moveTo>
                  <a:pt x="0" y="0"/>
                </a:moveTo>
                <a:lnTo>
                  <a:pt x="7980006" y="0"/>
                </a:lnTo>
                <a:cubicBezTo>
                  <a:pt x="8061794" y="0"/>
                  <a:pt x="8128096" y="66302"/>
                  <a:pt x="8128096" y="148090"/>
                </a:cubicBezTo>
                <a:lnTo>
                  <a:pt x="8128096" y="740431"/>
                </a:lnTo>
                <a:cubicBezTo>
                  <a:pt x="8128096" y="822219"/>
                  <a:pt x="8061794" y="888521"/>
                  <a:pt x="7980006" y="888521"/>
                </a:cubicBezTo>
                <a:lnTo>
                  <a:pt x="0" y="888521"/>
                </a:lnTo>
                <a:lnTo>
                  <a:pt x="0" y="0"/>
                </a:lnTo>
                <a:close/>
              </a:path>
            </a:pathLst>
          </a:custGeom>
          <a:solidFill>
            <a:srgbClr val="005374"/>
          </a:solidFill>
          <a:ln w="38100">
            <a:solidFill>
              <a:srgbClr val="F47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9"/>
          <p:cNvSpPr>
            <a:spLocks noGrp="1"/>
          </p:cNvSpPr>
          <p:nvPr>
            <p:ph type="title" hasCustomPrompt="1"/>
          </p:nvPr>
        </p:nvSpPr>
        <p:spPr>
          <a:xfrm>
            <a:off x="924750" y="5343376"/>
            <a:ext cx="7890932" cy="410377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2400"/>
              </a:lnSpc>
              <a:defRPr lang="pt-BR" sz="2800" b="1" kern="1200" cap="all" baseline="0" dirty="0">
                <a:solidFill>
                  <a:schemeClr val="bg1"/>
                </a:solidFill>
                <a:latin typeface="Foco Corp"/>
                <a:ea typeface="+mn-ea"/>
                <a:cs typeface="+mn-cs"/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4750" y="5734050"/>
            <a:ext cx="7890932" cy="4103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buFont typeface="Arial" panose="020B0604020202020204" pitchFamily="34" charset="0"/>
              <a:buNone/>
              <a:defRPr lang="pt-BR" sz="2400" kern="1200" cap="all" baseline="0" dirty="0" smtClean="0">
                <a:solidFill>
                  <a:schemeClr val="bg1"/>
                </a:solidFill>
                <a:latin typeface="Foco Corp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buNone/>
              <a:defRPr lang="pt-BR" sz="24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400"/>
              </a:lnSpc>
              <a:buNone/>
              <a:defRPr lang="pt-BR" sz="24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buNone/>
              <a:defRPr lang="pt-BR" sz="240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buNone/>
              <a:defRPr lang="pt-BR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SUB TÍTULO</a:t>
            </a:r>
          </a:p>
        </p:txBody>
      </p:sp>
    </p:spTree>
    <p:extLst>
      <p:ext uri="{BB962C8B-B14F-4D97-AF65-F5344CB8AC3E}">
        <p14:creationId xmlns:p14="http://schemas.microsoft.com/office/powerpoint/2010/main" val="320086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2269007" y="4064415"/>
            <a:ext cx="4811845" cy="46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pt-BR" sz="4800" b="1" cap="all" dirty="0">
                <a:solidFill>
                  <a:prstClr val="white"/>
                </a:solidFill>
                <a:latin typeface="Foco Corp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9442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360000"/>
            <a:ext cx="7200000" cy="4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1" kern="1200" cap="all" baseline="0" dirty="0" smtClean="0">
                <a:solidFill>
                  <a:schemeClr val="bg1"/>
                </a:solidFill>
                <a:latin typeface="Foco Corp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</a:t>
            </a: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  <a:endParaRPr lang="pt-BR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04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360000"/>
            <a:ext cx="7200000" cy="4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1" kern="1200" cap="all" baseline="0" dirty="0" smtClean="0">
                <a:solidFill>
                  <a:schemeClr val="bg1"/>
                </a:solidFill>
                <a:latin typeface="Foco Corp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11353799" y="6356350"/>
            <a:ext cx="688145" cy="365125"/>
          </a:xfrm>
        </p:spPr>
        <p:txBody>
          <a:bodyPr/>
          <a:lstStyle/>
          <a:p>
            <a:fld id="{5179AE1A-1FBA-4046-AF76-4A72D2A756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2"/>
          </p:nvPr>
        </p:nvSpPr>
        <p:spPr>
          <a:xfrm>
            <a:off x="838200" y="1021277"/>
            <a:ext cx="10515599" cy="5155685"/>
          </a:xfrm>
        </p:spPr>
        <p:txBody>
          <a:bodyPr>
            <a:normAutofit/>
          </a:bodyPr>
          <a:lstStyle>
            <a:lvl1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8994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360000"/>
            <a:ext cx="7200000" cy="4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1" kern="1200" cap="all" baseline="0" dirty="0" smtClean="0">
                <a:solidFill>
                  <a:schemeClr val="bg1"/>
                </a:solidFill>
                <a:latin typeface="Foco Corp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11353799" y="6356350"/>
            <a:ext cx="688145" cy="365125"/>
          </a:xfrm>
        </p:spPr>
        <p:txBody>
          <a:bodyPr/>
          <a:lstStyle/>
          <a:p>
            <a:fld id="{5179AE1A-1FBA-4046-AF76-4A72D2A756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2"/>
          </p:nvPr>
        </p:nvSpPr>
        <p:spPr>
          <a:xfrm>
            <a:off x="838201" y="1025388"/>
            <a:ext cx="6448864" cy="5151574"/>
          </a:xfrm>
        </p:spPr>
        <p:txBody>
          <a:bodyPr>
            <a:normAutofit/>
          </a:bodyPr>
          <a:lstStyle>
            <a:lvl1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Imagem 9"/>
          <p:cNvSpPr>
            <a:spLocks noGrp="1"/>
          </p:cNvSpPr>
          <p:nvPr>
            <p:ph type="pic" sz="quarter" idx="13"/>
          </p:nvPr>
        </p:nvSpPr>
        <p:spPr>
          <a:xfrm>
            <a:off x="7496932" y="1025388"/>
            <a:ext cx="4545012" cy="5151574"/>
          </a:xfrm>
        </p:spPr>
        <p:txBody>
          <a:bodyPr>
            <a:normAutofit/>
          </a:bodyPr>
          <a:lstStyle>
            <a:lvl1pPr marL="0" indent="0"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Ó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910800" y="360000"/>
            <a:ext cx="7200000" cy="48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b="1" kern="1200" cap="all" baseline="0" dirty="0" smtClean="0">
                <a:solidFill>
                  <a:schemeClr val="bg1"/>
                </a:solidFill>
                <a:latin typeface="Foco Corp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1"/>
          <p:cNvSpPr>
            <a:spLocks noGrp="1"/>
          </p:cNvSpPr>
          <p:nvPr>
            <p:ph sz="quarter" idx="12"/>
          </p:nvPr>
        </p:nvSpPr>
        <p:spPr>
          <a:xfrm>
            <a:off x="838200" y="1025387"/>
            <a:ext cx="10515599" cy="2593503"/>
          </a:xfrm>
        </p:spPr>
        <p:txBody>
          <a:bodyPr>
            <a:normAutofit/>
          </a:bodyPr>
          <a:lstStyle>
            <a:lvl1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20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3"/>
          </p:nvPr>
        </p:nvSpPr>
        <p:spPr>
          <a:xfrm>
            <a:off x="838199" y="3798277"/>
            <a:ext cx="10515599" cy="2378686"/>
          </a:xfr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>
            <a:lvl1pPr indent="0" algn="just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1600" b="1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1600" b="1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lvl2pPr>
            <a:lvl3pPr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1600" b="1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lvl3pPr>
            <a:lvl4pPr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1600" b="1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lvl4pPr>
            <a:lvl5pPr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pt-BR" sz="1600" b="1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290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3037" y="854372"/>
            <a:ext cx="11478359" cy="461665"/>
          </a:xfrm>
        </p:spPr>
        <p:txBody>
          <a:bodyPr/>
          <a:lstStyle>
            <a:lvl1pPr>
              <a:defRPr lang="pt-BR" sz="2400" b="1" kern="1200" cap="all" baseline="0" dirty="0" smtClean="0">
                <a:solidFill>
                  <a:srgbClr val="00A9E9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sub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3436"/>
            <a:ext cx="10515600" cy="395985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>
                <a:latin typeface="+mj-lt"/>
              </a:defRPr>
            </a:lvl1pPr>
            <a:lvl2pPr marL="914400" indent="-457200">
              <a:buClr>
                <a:srgbClr val="4F226D"/>
              </a:buClr>
              <a:buFont typeface="Wingdings" panose="05000000000000000000" pitchFamily="2" charset="2"/>
              <a:buChar char="§"/>
              <a:defRPr sz="2000">
                <a:latin typeface="+mj-lt"/>
              </a:defRPr>
            </a:lvl2pPr>
            <a:lvl3pPr marL="1371600" indent="-457200">
              <a:buFont typeface="+mj-lt"/>
              <a:buAutoNum type="arabicPeriod"/>
              <a:defRPr sz="2000"/>
            </a:lvl3pPr>
            <a:lvl4pPr marL="1828800" indent="-457200">
              <a:buFont typeface="+mj-lt"/>
              <a:buAutoNum type="arabicPeriod"/>
              <a:defRPr sz="2000"/>
            </a:lvl4pPr>
            <a:lvl5pPr marL="2286000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 hasCustomPrompt="1"/>
          </p:nvPr>
        </p:nvSpPr>
        <p:spPr>
          <a:xfrm>
            <a:off x="355200" y="367200"/>
            <a:ext cx="11476800" cy="486000"/>
          </a:xfrm>
        </p:spPr>
        <p:txBody>
          <a:bodyPr>
            <a:noAutofit/>
          </a:bodyPr>
          <a:lstStyle>
            <a:lvl1pPr marL="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 título</a:t>
            </a: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t-BR"/>
              <a:t>Conteúdo Confidencial</a:t>
            </a:r>
            <a:endParaRPr lang="pt-BR" dirty="0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2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34" y="1261954"/>
            <a:ext cx="11478359" cy="4687909"/>
          </a:xfrm>
        </p:spPr>
        <p:txBody>
          <a:bodyPr>
            <a:normAutofit/>
          </a:bodyPr>
          <a:lstStyle>
            <a:lvl1pPr marL="0" indent="0" algn="just">
              <a:buFont typeface="Arial" panose="020B0604020202020204" pitchFamily="34" charset="0"/>
              <a:buNone/>
              <a:defRPr sz="2000">
                <a:latin typeface="+mj-lt"/>
              </a:defRPr>
            </a:lvl1pPr>
            <a:lvl2pPr marL="457200" indent="0" algn="just">
              <a:buFont typeface="Arial" panose="020B0604020202020204" pitchFamily="34" charset="0"/>
              <a:buNone/>
              <a:defRPr sz="2000"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 sz="2000"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Conteúdo Confidencial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 hasCustomPrompt="1"/>
          </p:nvPr>
        </p:nvSpPr>
        <p:spPr>
          <a:xfrm>
            <a:off x="355200" y="367200"/>
            <a:ext cx="11476800" cy="486000"/>
          </a:xfrm>
        </p:spPr>
        <p:txBody>
          <a:bodyPr>
            <a:noAutofit/>
          </a:bodyPr>
          <a:lstStyle>
            <a:lvl1pPr marL="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2pPr>
            <a:lvl3pPr marL="9144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3pPr>
            <a:lvl4pPr marL="13716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4pPr>
            <a:lvl5pPr marL="1828800" indent="0">
              <a:buNone/>
              <a:defRPr lang="pt-BR" sz="3100" b="1" kern="1200" dirty="0" smtClean="0">
                <a:solidFill>
                  <a:srgbClr val="44546A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47001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 userDrawn="1"/>
        </p:nvGrpSpPr>
        <p:grpSpPr>
          <a:xfrm>
            <a:off x="0" y="-14069"/>
            <a:ext cx="12196689" cy="6879103"/>
            <a:chOff x="0" y="-14069"/>
            <a:chExt cx="12196689" cy="6879103"/>
          </a:xfrm>
        </p:grpSpPr>
        <p:pic>
          <p:nvPicPr>
            <p:cNvPr id="8" name="Imagem 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0" r="5258" b="6206"/>
            <a:stretch/>
          </p:blipFill>
          <p:spPr>
            <a:xfrm>
              <a:off x="343369" y="-14069"/>
              <a:ext cx="11853320" cy="6879103"/>
            </a:xfrm>
            <a:prstGeom prst="rect">
              <a:avLst/>
            </a:prstGeom>
          </p:spPr>
        </p:pic>
        <p:sp>
          <p:nvSpPr>
            <p:cNvPr id="12" name="Retângulo 11"/>
            <p:cNvSpPr/>
            <p:nvPr userDrawn="1"/>
          </p:nvSpPr>
          <p:spPr>
            <a:xfrm>
              <a:off x="0" y="2414954"/>
              <a:ext cx="12192000" cy="1899138"/>
            </a:xfrm>
            <a:prstGeom prst="rect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Grupo 12"/>
          <p:cNvGrpSpPr/>
          <p:nvPr userDrawn="1"/>
        </p:nvGrpSpPr>
        <p:grpSpPr>
          <a:xfrm>
            <a:off x="249585" y="0"/>
            <a:ext cx="1331088" cy="6858000"/>
            <a:chOff x="249585" y="0"/>
            <a:chExt cx="1331088" cy="6858000"/>
          </a:xfrm>
        </p:grpSpPr>
        <p:sp>
          <p:nvSpPr>
            <p:cNvPr id="9" name="Retângulo 8"/>
            <p:cNvSpPr/>
            <p:nvPr userDrawn="1"/>
          </p:nvSpPr>
          <p:spPr>
            <a:xfrm>
              <a:off x="249585" y="0"/>
              <a:ext cx="1331088" cy="6858000"/>
            </a:xfrm>
            <a:prstGeom prst="rect">
              <a:avLst/>
            </a:prstGeom>
            <a:solidFill>
              <a:srgbClr val="005C80"/>
            </a:solidFill>
            <a:ln>
              <a:solidFill>
                <a:srgbClr val="005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 userDrawn="1"/>
          </p:nvSpPr>
          <p:spPr>
            <a:xfrm>
              <a:off x="477220" y="0"/>
              <a:ext cx="1103453" cy="6858000"/>
            </a:xfrm>
            <a:prstGeom prst="rect">
              <a:avLst/>
            </a:prstGeom>
            <a:solidFill>
              <a:srgbClr val="005276"/>
            </a:solidFill>
            <a:ln w="12700">
              <a:solidFill>
                <a:srgbClr val="0052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 userDrawn="1"/>
          </p:nvSpPr>
          <p:spPr>
            <a:xfrm>
              <a:off x="657251" y="0"/>
              <a:ext cx="45719" cy="6858000"/>
            </a:xfrm>
            <a:prstGeom prst="rect">
              <a:avLst/>
            </a:prstGeom>
            <a:solidFill>
              <a:srgbClr val="F47920"/>
            </a:solidFill>
            <a:ln w="12700">
              <a:solidFill>
                <a:srgbClr val="F479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14" y="1814612"/>
            <a:ext cx="9945644" cy="30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2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1" r:id="rId2"/>
    <p:sldLayoutId id="214748372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 r="5145" b="6205"/>
          <a:stretch/>
        </p:blipFill>
        <p:spPr>
          <a:xfrm>
            <a:off x="343369" y="-28135"/>
            <a:ext cx="11867388" cy="689316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co Corp"/>
              </a:defRPr>
            </a:lvl1pPr>
          </a:lstStyle>
          <a:p>
            <a:r>
              <a:rPr lang="pt-BR" dirty="0"/>
              <a:t>Conteúdo confidencial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96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co Corp"/>
              </a:defRPr>
            </a:lvl1pPr>
          </a:lstStyle>
          <a:p>
            <a:fld id="{5179AE1A-1FBA-4046-AF76-4A72D2A7562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Colchete duplo 6"/>
          <p:cNvSpPr/>
          <p:nvPr userDrawn="1"/>
        </p:nvSpPr>
        <p:spPr>
          <a:xfrm>
            <a:off x="838800" y="359999"/>
            <a:ext cx="7272000" cy="486000"/>
          </a:xfrm>
          <a:prstGeom prst="bracketPair">
            <a:avLst/>
          </a:prstGeom>
          <a:solidFill>
            <a:srgbClr val="005374"/>
          </a:solidFill>
          <a:ln w="38100">
            <a:solidFill>
              <a:srgbClr val="F4792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249586" y="0"/>
            <a:ext cx="453384" cy="6858000"/>
            <a:chOff x="249586" y="0"/>
            <a:chExt cx="453384" cy="6858000"/>
          </a:xfrm>
        </p:grpSpPr>
        <p:sp>
          <p:nvSpPr>
            <p:cNvPr id="9" name="Retângulo 8"/>
            <p:cNvSpPr/>
            <p:nvPr userDrawn="1"/>
          </p:nvSpPr>
          <p:spPr>
            <a:xfrm>
              <a:off x="249586" y="0"/>
              <a:ext cx="407666" cy="6858000"/>
            </a:xfrm>
            <a:prstGeom prst="rect">
              <a:avLst/>
            </a:prstGeom>
            <a:solidFill>
              <a:srgbClr val="005C80"/>
            </a:solidFill>
            <a:ln>
              <a:solidFill>
                <a:srgbClr val="005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 userDrawn="1"/>
          </p:nvSpPr>
          <p:spPr>
            <a:xfrm>
              <a:off x="477221" y="0"/>
              <a:ext cx="180030" cy="6858000"/>
            </a:xfrm>
            <a:prstGeom prst="rect">
              <a:avLst/>
            </a:prstGeom>
            <a:solidFill>
              <a:srgbClr val="005276"/>
            </a:solidFill>
            <a:ln w="12700">
              <a:solidFill>
                <a:srgbClr val="0052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 userDrawn="1"/>
          </p:nvSpPr>
          <p:spPr>
            <a:xfrm>
              <a:off x="657251" y="0"/>
              <a:ext cx="45719" cy="6858000"/>
            </a:xfrm>
            <a:prstGeom prst="rect">
              <a:avLst/>
            </a:prstGeom>
            <a:solidFill>
              <a:srgbClr val="F47920"/>
            </a:solidFill>
            <a:ln w="12700">
              <a:solidFill>
                <a:srgbClr val="F479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0" y="6292141"/>
            <a:ext cx="2686047" cy="493541"/>
          </a:xfrm>
          <a:prstGeom prst="rect">
            <a:avLst/>
          </a:prstGeom>
        </p:spPr>
      </p:pic>
      <p:pic>
        <p:nvPicPr>
          <p:cNvPr id="15" name="图片 19" descr="ZTE_logo&amp;slogan_EN.png"/>
          <p:cNvPicPr>
            <a:picLocks noChangeAspect="1"/>
          </p:cNvPicPr>
          <p:nvPr userDrawn="1"/>
        </p:nvPicPr>
        <p:blipFill rotWithShape="1">
          <a:blip r:embed="rId8" cstate="email"/>
          <a:srcRect b="20363"/>
          <a:stretch/>
        </p:blipFill>
        <p:spPr>
          <a:xfrm>
            <a:off x="10738395" y="6385580"/>
            <a:ext cx="615405" cy="3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7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67" r:id="rId3"/>
    <p:sldLayoutId id="214748374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oco Corp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co Corp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co Corp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co Corp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co Corp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co Corp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0767" y="6129299"/>
            <a:ext cx="2345676" cy="450542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" y="6690582"/>
            <a:ext cx="3314163" cy="168350"/>
          </a:xfrm>
          <a:prstGeom prst="rect">
            <a:avLst/>
          </a:prstGeom>
          <a:solidFill>
            <a:srgbClr val="00B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2947286" y="6689558"/>
            <a:ext cx="3681044" cy="174278"/>
          </a:xfrm>
          <a:prstGeom prst="rect">
            <a:avLst/>
          </a:prstGeom>
          <a:solidFill>
            <a:srgbClr val="82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6032391" y="6689558"/>
            <a:ext cx="3910101" cy="174278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8990275" y="6689561"/>
            <a:ext cx="3201724" cy="174277"/>
          </a:xfrm>
          <a:prstGeom prst="rect">
            <a:avLst/>
          </a:prstGeom>
          <a:solidFill>
            <a:srgbClr val="4F2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Conteúdo Confidencial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11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7.xml"/><Relationship Id="rId7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7.xml"/><Relationship Id="rId7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4.xml"/><Relationship Id="rId7" Type="http://schemas.openxmlformats.org/officeDocument/2006/relationships/image" Target="../media/image22.sv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4.xml"/><Relationship Id="rId7" Type="http://schemas.openxmlformats.org/officeDocument/2006/relationships/image" Target="../media/image22.sv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4.sv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32.sv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32.sv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4.xml"/><Relationship Id="rId7" Type="http://schemas.openxmlformats.org/officeDocument/2006/relationships/image" Target="../media/image36.sv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4.xml"/><Relationship Id="rId7" Type="http://schemas.openxmlformats.org/officeDocument/2006/relationships/image" Target="../media/image36.sv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wmf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slide" Target="slide7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7.xml"/><Relationship Id="rId7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0630A-B2B1-40CA-833F-D1D40EDD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C610</a:t>
            </a:r>
          </a:p>
        </p:txBody>
      </p:sp>
    </p:spTree>
    <p:extLst>
      <p:ext uri="{BB962C8B-B14F-4D97-AF65-F5344CB8AC3E}">
        <p14:creationId xmlns:p14="http://schemas.microsoft.com/office/powerpoint/2010/main" val="8754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Gerência Out-</a:t>
            </a:r>
            <a:r>
              <a:rPr lang="pt-BR" dirty="0" err="1"/>
              <a:t>of</a:t>
            </a:r>
            <a:r>
              <a:rPr lang="pt-BR" dirty="0"/>
              <a:t>-</a:t>
            </a:r>
            <a:r>
              <a:rPr lang="pt-BR" dirty="0" err="1"/>
              <a:t>band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9AE1A-1FBA-4046-AF76-4A72D2A756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oco Corp"/>
              <a:ea typeface="+mn-ea"/>
              <a:cs typeface="+mn-cs"/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36" name="Hexágono 3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34" name="Hexágono 3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sp>
        <p:nvSpPr>
          <p:cNvPr id="37" name="Espaço Reservado para Conteúdo 8">
            <a:extLst>
              <a:ext uri="{FF2B5EF4-FFF2-40B4-BE49-F238E27FC236}">
                <a16:creationId xmlns:a16="http://schemas.microsoft.com/office/drawing/2014/main" id="{5D967B6C-8CD2-4413-9CD9-42E664A4BC56}"/>
              </a:ext>
            </a:extLst>
          </p:cNvPr>
          <p:cNvSpPr txBox="1">
            <a:spLocks/>
          </p:cNvSpPr>
          <p:nvPr/>
        </p:nvSpPr>
        <p:spPr>
          <a:xfrm>
            <a:off x="910800" y="1025388"/>
            <a:ext cx="7199999" cy="51515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!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Configurando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o IP *****************************************************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*************************************************************************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interface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mgmt_eth</a:t>
            </a:r>
            <a:endParaRPr lang="en-US" sz="1200" b="1" i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ZXAN(config-if)#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ip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address 172.16.210.1 255.255.255.0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ZXAN(config-if)#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exit</a:t>
            </a:r>
          </a:p>
          <a:p>
            <a:pPr lvl="0">
              <a:defRPr/>
            </a:pP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!**********************************************************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*************************************************************************</a:t>
            </a:r>
          </a:p>
          <a:p>
            <a:pPr lvl="0">
              <a:defRPr/>
            </a:pPr>
            <a:endParaRPr lang="en-US" sz="1200" b="1" i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! Rota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estática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*********************************************************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*************************************************************************</a:t>
            </a:r>
          </a:p>
          <a:p>
            <a:pPr lvl="0">
              <a:defRPr/>
            </a:pP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ZXAN(config)#ip route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vrf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mng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0.0.0.0 0.0.0.0 172.16.210.2</a:t>
            </a:r>
          </a:p>
          <a:p>
            <a:pPr lvl="0">
              <a:defRPr/>
            </a:pPr>
            <a:endParaRPr lang="en-US" sz="1200" b="1" i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86" name="Tabela 85">
            <a:extLst>
              <a:ext uri="{FF2B5EF4-FFF2-40B4-BE49-F238E27FC236}">
                <a16:creationId xmlns:a16="http://schemas.microsoft.com/office/drawing/2014/main" id="{1776DA8D-9915-4C4A-B65C-5AB9811F2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72193"/>
              </p:ext>
            </p:extLst>
          </p:nvPr>
        </p:nvGraphicFramePr>
        <p:xfrm>
          <a:off x="8269542" y="1241110"/>
          <a:ext cx="37724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interface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mng_eth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Foco Corp" panose="020B0504050202020203"/>
                        </a:rPr>
                        <a:t>ZXAN# show interface gei-1/</a:t>
                      </a:r>
                      <a:r>
                        <a:rPr lang="pt-BR" sz="1600" b="0" i="1" dirty="0">
                          <a:solidFill>
                            <a:srgbClr val="FF0000"/>
                          </a:solidFill>
                          <a:latin typeface="Foco Corp" panose="020B0504050202020203"/>
                        </a:rPr>
                        <a:t>SLOT</a:t>
                      </a:r>
                      <a:r>
                        <a:rPr lang="pt-BR" sz="1600" dirty="0">
                          <a:latin typeface="Foco Corp" panose="020B0504050202020203"/>
                        </a:rPr>
                        <a:t>/</a:t>
                      </a:r>
                      <a:r>
                        <a:rPr lang="pt-BR" sz="1600" i="1" dirty="0">
                          <a:solidFill>
                            <a:srgbClr val="FF0000"/>
                          </a:solidFill>
                          <a:latin typeface="Foco Corp" panose="020B0504050202020203"/>
                        </a:rPr>
                        <a:t>PORTA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925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interface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vlan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i="1" dirty="0">
                          <a:solidFill>
                            <a:srgbClr val="FF0000"/>
                          </a:solidFill>
                          <a:latin typeface="Foco Corp" panose="020B0504050202020203"/>
                        </a:rPr>
                        <a:t>VLANID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vlan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i="1" dirty="0">
                          <a:solidFill>
                            <a:srgbClr val="FF0000"/>
                          </a:solidFill>
                          <a:latin typeface="Foco Corp" panose="020B0504050202020203"/>
                        </a:rPr>
                        <a:t>VLANID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ip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  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protocol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routing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11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Gerência </a:t>
            </a:r>
            <a:r>
              <a:rPr lang="pt-BR" dirty="0" err="1"/>
              <a:t>In-band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9AE1A-1FBA-4046-AF76-4A72D2A756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oco Corp"/>
              <a:ea typeface="+mn-ea"/>
              <a:cs typeface="+mn-cs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2"/>
          </p:nvPr>
        </p:nvSpPr>
        <p:spPr>
          <a:xfrm>
            <a:off x="838201" y="1025388"/>
            <a:ext cx="7272600" cy="1458022"/>
          </a:xfrm>
        </p:spPr>
        <p:txBody>
          <a:bodyPr/>
          <a:lstStyle/>
          <a:p>
            <a:r>
              <a:rPr lang="pt-BR" dirty="0"/>
              <a:t>A configuração da gerência </a:t>
            </a:r>
            <a:r>
              <a:rPr lang="pt-BR" dirty="0" err="1"/>
              <a:t>in-band</a:t>
            </a:r>
            <a:r>
              <a:rPr lang="pt-BR" dirty="0"/>
              <a:t> é bem similar, com exceção de que, antes de configurar o IP é necessário criar uma VLAN e aplica-la na porta de </a:t>
            </a:r>
            <a:r>
              <a:rPr lang="pt-BR" dirty="0" err="1"/>
              <a:t>uplink</a:t>
            </a:r>
            <a:r>
              <a:rPr lang="pt-BR" dirty="0"/>
              <a:t> por onde está chegando a rede de gerência.</a:t>
            </a:r>
          </a:p>
          <a:p>
            <a:endParaRPr lang="pt-BR" dirty="0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36" name="Hexágono 3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34" name="Hexágono 3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sp>
        <p:nvSpPr>
          <p:cNvPr id="37" name="Espaço Reservado para Conteúdo 8">
            <a:extLst>
              <a:ext uri="{FF2B5EF4-FFF2-40B4-BE49-F238E27FC236}">
                <a16:creationId xmlns:a16="http://schemas.microsoft.com/office/drawing/2014/main" id="{5D967B6C-8CD2-4413-9CD9-42E664A4BC56}"/>
              </a:ext>
            </a:extLst>
          </p:cNvPr>
          <p:cNvSpPr txBox="1">
            <a:spLocks/>
          </p:cNvSpPr>
          <p:nvPr/>
        </p:nvSpPr>
        <p:spPr>
          <a:xfrm>
            <a:off x="910800" y="2663080"/>
            <a:ext cx="7200000" cy="3513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  <a:p>
            <a:pPr marL="571500" lvl="0" indent="-342900">
              <a:buFontTx/>
              <a:buChar char="►"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vlan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 &lt;VLANID&gt;</a:t>
            </a:r>
          </a:p>
          <a:p>
            <a:pPr marL="571500" lvl="0" indent="-342900">
              <a:buFontTx/>
              <a:buChar char="►"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ZXAN(config-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vlan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)#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exit</a:t>
            </a:r>
          </a:p>
          <a:p>
            <a:pPr marL="571500" lvl="0" indent="-342900">
              <a:buFontTx/>
              <a:buChar char="►"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interface 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&lt;TIPO&gt;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-1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/&lt;SLOT&gt;/&lt;PORTA&gt;</a:t>
            </a:r>
          </a:p>
          <a:p>
            <a:pPr marL="571500" lvl="0" indent="-342900">
              <a:buFontTx/>
              <a:buChar char="►"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ZXAN(config-if)#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switchport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vlan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&lt;VLANID&gt;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tag</a:t>
            </a:r>
          </a:p>
          <a:p>
            <a:pPr marL="571500" lvl="0" indent="-342900">
              <a:buFontTx/>
              <a:buChar char="►"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ZXAN(config-if)#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exit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&lt;VLANID&gt;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Número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da VLAN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&lt;TIPO&gt;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Tipo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da porta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gei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xgei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&lt;SLOT&gt; =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Número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do slot da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placa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com porta de uplink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&lt;PORTA&gt;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Número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da porta de uplink que se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deseja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atrelar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a VLAN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37E911B2-D276-4AE0-AB78-95394926A1D3}"/>
              </a:ext>
            </a:extLst>
          </p:cNvPr>
          <p:cNvGrpSpPr/>
          <p:nvPr/>
        </p:nvGrpSpPr>
        <p:grpSpPr>
          <a:xfrm>
            <a:off x="8980834" y="1362256"/>
            <a:ext cx="2559103" cy="4399281"/>
            <a:chOff x="8980834" y="1362256"/>
            <a:chExt cx="2559103" cy="4399281"/>
          </a:xfrm>
        </p:grpSpPr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0384D780-AAC6-45D3-AD7D-EA05BA62A2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83170" y="1362256"/>
              <a:ext cx="2156767" cy="4398553"/>
              <a:chOff x="5029941" y="1125132"/>
              <a:chExt cx="3273758" cy="6676566"/>
            </a:xfrm>
          </p:grpSpPr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8E7CD1B1-7DBE-4E60-9410-F085563FB4C4}"/>
                  </a:ext>
                </a:extLst>
              </p:cNvPr>
              <p:cNvGrpSpPr/>
              <p:nvPr/>
            </p:nvGrpSpPr>
            <p:grpSpPr>
              <a:xfrm>
                <a:off x="5380301" y="1125132"/>
                <a:ext cx="1950720" cy="1974521"/>
                <a:chOff x="7081669" y="213575"/>
                <a:chExt cx="1950720" cy="1974521"/>
              </a:xfrm>
            </p:grpSpPr>
            <p:grpSp>
              <p:nvGrpSpPr>
                <p:cNvPr id="75" name="Agrupar 74">
                  <a:extLst>
                    <a:ext uri="{FF2B5EF4-FFF2-40B4-BE49-F238E27FC236}">
                      <a16:creationId xmlns:a16="http://schemas.microsoft.com/office/drawing/2014/main" id="{58CE1052-60FC-4829-9253-57FC921D8CC5}"/>
                    </a:ext>
                  </a:extLst>
                </p:cNvPr>
                <p:cNvGrpSpPr/>
                <p:nvPr/>
              </p:nvGrpSpPr>
              <p:grpSpPr>
                <a:xfrm>
                  <a:off x="7081669" y="213575"/>
                  <a:ext cx="1950720" cy="1974521"/>
                  <a:chOff x="6488631" y="2183333"/>
                  <a:chExt cx="1950720" cy="1974521"/>
                </a:xfrm>
              </p:grpSpPr>
              <p:pic>
                <p:nvPicPr>
                  <p:cNvPr id="77" name="Picture 10" descr="C:\Users\ecoffey\AppData\Local\Temp\Rar$DRa0.799\30014_Device_content_switch_default_256.png">
                    <a:extLst>
                      <a:ext uri="{FF2B5EF4-FFF2-40B4-BE49-F238E27FC236}">
                        <a16:creationId xmlns:a16="http://schemas.microsoft.com/office/drawing/2014/main" id="{EAB75BFD-D380-4ED8-99C5-A86747A68E5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88631" y="2207135"/>
                    <a:ext cx="1950720" cy="19507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8" name="Picture 10" descr="C:\Users\ecoffey\AppData\Local\Temp\Rar$DRa0.762\30031_Device_generic_default_256.png">
                    <a:extLst>
                      <a:ext uri="{FF2B5EF4-FFF2-40B4-BE49-F238E27FC236}">
                        <a16:creationId xmlns:a16="http://schemas.microsoft.com/office/drawing/2014/main" id="{C59B645E-120B-4601-944F-C2F6DF17F9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99688" y="2183333"/>
                    <a:ext cx="1328400" cy="13284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76" name="Imagem 75">
                  <a:extLst>
                    <a:ext uri="{FF2B5EF4-FFF2-40B4-BE49-F238E27FC236}">
                      <a16:creationId xmlns:a16="http://schemas.microsoft.com/office/drawing/2014/main" id="{C05F24D3-19BA-4DCE-9315-6E47DC8C55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0348" y="604815"/>
                  <a:ext cx="821933" cy="821932"/>
                </a:xfrm>
                <a:prstGeom prst="rect">
                  <a:avLst/>
                </a:prstGeom>
              </p:spPr>
            </p:pic>
          </p:grpSp>
          <p:pic>
            <p:nvPicPr>
              <p:cNvPr id="69" name="Picture 10" descr="C:\Users\ecoffey\AppData\Local\Temp\Rar$DRa0.608\30080_Device_switch_default_256.png">
                <a:extLst>
                  <a:ext uri="{FF2B5EF4-FFF2-40B4-BE49-F238E27FC236}">
                    <a16:creationId xmlns:a16="http://schemas.microsoft.com/office/drawing/2014/main" id="{F3D97AC2-88EB-4634-9C8B-BFD53BBF9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154" b="26465"/>
              <a:stretch/>
            </p:blipFill>
            <p:spPr bwMode="auto">
              <a:xfrm>
                <a:off x="5380301" y="4014012"/>
                <a:ext cx="1950720" cy="904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10" descr="C:\Users\ecoffey\AppData\Local\Temp\Rar$DRa1.653\30059_Device_laptop_3145_default_256.png">
                <a:extLst>
                  <a:ext uri="{FF2B5EF4-FFF2-40B4-BE49-F238E27FC236}">
                    <a16:creationId xmlns:a16="http://schemas.microsoft.com/office/drawing/2014/main" id="{B250D000-DB55-4BEE-A9D1-FC785D0D55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4498" y="6582497"/>
                <a:ext cx="1219201" cy="1219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1" name="Conector reto 70">
                <a:extLst>
                  <a:ext uri="{FF2B5EF4-FFF2-40B4-BE49-F238E27FC236}">
                    <a16:creationId xmlns:a16="http://schemas.microsoft.com/office/drawing/2014/main" id="{D354D86C-C25C-41DE-B149-3839A70459B6}"/>
                  </a:ext>
                </a:extLst>
              </p:cNvPr>
              <p:cNvCxnSpPr>
                <a:cxnSpLocks/>
                <a:stCxn id="77" idx="2"/>
                <a:endCxn id="69" idx="0"/>
              </p:cNvCxnSpPr>
              <p:nvPr/>
            </p:nvCxnSpPr>
            <p:spPr>
              <a:xfrm>
                <a:off x="6355661" y="3099653"/>
                <a:ext cx="0" cy="914359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to 71">
                <a:extLst>
                  <a:ext uri="{FF2B5EF4-FFF2-40B4-BE49-F238E27FC236}">
                    <a16:creationId xmlns:a16="http://schemas.microsoft.com/office/drawing/2014/main" id="{53A7A114-15B7-4EBB-9DB2-8D5033992885}"/>
                  </a:ext>
                </a:extLst>
              </p:cNvPr>
              <p:cNvCxnSpPr>
                <a:cxnSpLocks/>
                <a:stCxn id="69" idx="2"/>
                <a:endCxn id="67" idx="0"/>
              </p:cNvCxnSpPr>
              <p:nvPr/>
            </p:nvCxnSpPr>
            <p:spPr>
              <a:xfrm>
                <a:off x="6355662" y="4918775"/>
                <a:ext cx="6358" cy="1662616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to 72">
                <a:extLst>
                  <a:ext uri="{FF2B5EF4-FFF2-40B4-BE49-F238E27FC236}">
                    <a16:creationId xmlns:a16="http://schemas.microsoft.com/office/drawing/2014/main" id="{90068E03-2A29-4F5E-99E2-C77E38CC8CFC}"/>
                  </a:ext>
                </a:extLst>
              </p:cNvPr>
              <p:cNvCxnSpPr>
                <a:cxnSpLocks/>
                <a:stCxn id="69" idx="2"/>
                <a:endCxn id="70" idx="0"/>
              </p:cNvCxnSpPr>
              <p:nvPr/>
            </p:nvCxnSpPr>
            <p:spPr>
              <a:xfrm>
                <a:off x="6355662" y="4918775"/>
                <a:ext cx="1338438" cy="1663722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id="{C554EBE6-B048-42EA-B979-8E0E3C57058C}"/>
                  </a:ext>
                </a:extLst>
              </p:cNvPr>
              <p:cNvCxnSpPr>
                <a:cxnSpLocks/>
                <a:stCxn id="69" idx="2"/>
                <a:endCxn id="66" idx="0"/>
              </p:cNvCxnSpPr>
              <p:nvPr/>
            </p:nvCxnSpPr>
            <p:spPr>
              <a:xfrm flipH="1">
                <a:off x="5029941" y="4918775"/>
                <a:ext cx="1325721" cy="1662616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10" descr="C:\Users\ecoffey\AppData\Local\Temp\Rar$DRa0.175\30088_Device_terminal_default_256.png">
              <a:extLst>
                <a:ext uri="{FF2B5EF4-FFF2-40B4-BE49-F238E27FC236}">
                  <a16:creationId xmlns:a16="http://schemas.microsoft.com/office/drawing/2014/main" id="{4B308112-3AD3-4AFF-B1C7-C1125438F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0834" y="4956865"/>
              <a:ext cx="804672" cy="80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C:\Users\ecoffey\AppData\Local\Temp\Rar$DRa0.324\30072_Device_server_default_256.png">
              <a:extLst>
                <a:ext uri="{FF2B5EF4-FFF2-40B4-BE49-F238E27FC236}">
                  <a16:creationId xmlns:a16="http://schemas.microsoft.com/office/drawing/2014/main" id="{D8C30E7D-0907-443C-AC08-45F782706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414" y="4956865"/>
              <a:ext cx="804672" cy="80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150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Gerência </a:t>
            </a:r>
            <a:r>
              <a:rPr lang="pt-BR" dirty="0" err="1"/>
              <a:t>In-band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9AE1A-1FBA-4046-AF76-4A72D2A756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oco Corp"/>
              <a:ea typeface="+mn-ea"/>
              <a:cs typeface="+mn-cs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2"/>
          </p:nvPr>
        </p:nvSpPr>
        <p:spPr>
          <a:xfrm>
            <a:off x="838201" y="1025388"/>
            <a:ext cx="7272600" cy="1458306"/>
          </a:xfrm>
        </p:spPr>
        <p:txBody>
          <a:bodyPr>
            <a:normAutofit/>
          </a:bodyPr>
          <a:lstStyle/>
          <a:p>
            <a:r>
              <a:rPr lang="pt-BR" dirty="0"/>
              <a:t>Depois de criada a VLAN já podemos aplica o IP em sua interface e criar a rota de saída, igual a gerência out-</a:t>
            </a:r>
            <a:r>
              <a:rPr lang="pt-BR" dirty="0" err="1"/>
              <a:t>of</a:t>
            </a:r>
            <a:r>
              <a:rPr lang="pt-BR" dirty="0"/>
              <a:t>-</a:t>
            </a:r>
            <a:r>
              <a:rPr lang="pt-BR" dirty="0" err="1"/>
              <a:t>band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36" name="Hexágono 3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34" name="Hexágono 3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sp>
        <p:nvSpPr>
          <p:cNvPr id="37" name="Espaço Reservado para Conteúdo 8">
            <a:extLst>
              <a:ext uri="{FF2B5EF4-FFF2-40B4-BE49-F238E27FC236}">
                <a16:creationId xmlns:a16="http://schemas.microsoft.com/office/drawing/2014/main" id="{5D967B6C-8CD2-4413-9CD9-42E664A4BC56}"/>
              </a:ext>
            </a:extLst>
          </p:cNvPr>
          <p:cNvSpPr txBox="1">
            <a:spLocks/>
          </p:cNvSpPr>
          <p:nvPr/>
        </p:nvSpPr>
        <p:spPr>
          <a:xfrm>
            <a:off x="910801" y="2663080"/>
            <a:ext cx="7180618" cy="35138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ZXAN(config)#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interface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vlan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&lt;VLANID&gt;</a:t>
            </a:r>
          </a:p>
          <a:p>
            <a:pPr marL="571500" lvl="0" indent="-342900">
              <a:buFontTx/>
              <a:buChar char="►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ZXAN(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config-if-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vlan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?)#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ip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address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&lt;IP&gt; &lt;MASK&gt;</a:t>
            </a:r>
          </a:p>
          <a:p>
            <a:pPr marL="571500" lvl="0" indent="-342900">
              <a:buFontTx/>
              <a:buChar char="►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ZXAN(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config-if-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vlan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?)#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exit</a:t>
            </a:r>
          </a:p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ZXAN(config)#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ip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route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&lt;REDE&gt; &lt;MASK&gt; &lt;NEXT-HOP&gt;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-------------------------------------------------------------------------</a:t>
            </a:r>
          </a:p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VLANID&gt; =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Número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da VLAN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&lt;IP&gt;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Endereço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de IP em forma decimal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xxx.xxx.xxx.xxx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&lt;MASK&gt;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Máscara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rede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em forma decimal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xxx.xxx.xxx.xxx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&lt;REDE&gt;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Endereço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rede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em forma decimal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xxx.xxx.xxx.xxx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&lt;NEXT-HOP&gt;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Endereço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próximo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salto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em forma decimal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xxx.xxx.xxx.xxx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</p:txBody>
      </p: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1DBBE6B5-1203-4DA7-A385-4F3B8326D09E}"/>
              </a:ext>
            </a:extLst>
          </p:cNvPr>
          <p:cNvGrpSpPr/>
          <p:nvPr/>
        </p:nvGrpSpPr>
        <p:grpSpPr>
          <a:xfrm>
            <a:off x="8980834" y="1362256"/>
            <a:ext cx="2559103" cy="4399281"/>
            <a:chOff x="8980834" y="1362256"/>
            <a:chExt cx="2559103" cy="4399281"/>
          </a:xfrm>
        </p:grpSpPr>
        <p:grpSp>
          <p:nvGrpSpPr>
            <p:cNvPr id="65" name="Agrupar 64">
              <a:extLst>
                <a:ext uri="{FF2B5EF4-FFF2-40B4-BE49-F238E27FC236}">
                  <a16:creationId xmlns:a16="http://schemas.microsoft.com/office/drawing/2014/main" id="{B7B4A4FE-76E8-4977-8A45-9F53994920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83170" y="1362256"/>
              <a:ext cx="2156767" cy="4398553"/>
              <a:chOff x="5029941" y="1125132"/>
              <a:chExt cx="3273758" cy="6676566"/>
            </a:xfrm>
          </p:grpSpPr>
          <p:grpSp>
            <p:nvGrpSpPr>
              <p:cNvPr id="68" name="Agrupar 67">
                <a:extLst>
                  <a:ext uri="{FF2B5EF4-FFF2-40B4-BE49-F238E27FC236}">
                    <a16:creationId xmlns:a16="http://schemas.microsoft.com/office/drawing/2014/main" id="{097E5EC4-2A6A-4D28-9631-42E9D7B4CAFB}"/>
                  </a:ext>
                </a:extLst>
              </p:cNvPr>
              <p:cNvGrpSpPr/>
              <p:nvPr/>
            </p:nvGrpSpPr>
            <p:grpSpPr>
              <a:xfrm>
                <a:off x="5380301" y="1125132"/>
                <a:ext cx="1950720" cy="1974521"/>
                <a:chOff x="7081669" y="213575"/>
                <a:chExt cx="1950720" cy="1974521"/>
              </a:xfrm>
            </p:grpSpPr>
            <p:grpSp>
              <p:nvGrpSpPr>
                <p:cNvPr id="75" name="Agrupar 74">
                  <a:extLst>
                    <a:ext uri="{FF2B5EF4-FFF2-40B4-BE49-F238E27FC236}">
                      <a16:creationId xmlns:a16="http://schemas.microsoft.com/office/drawing/2014/main" id="{066B965A-4092-4070-B19C-96313B498824}"/>
                    </a:ext>
                  </a:extLst>
                </p:cNvPr>
                <p:cNvGrpSpPr/>
                <p:nvPr/>
              </p:nvGrpSpPr>
              <p:grpSpPr>
                <a:xfrm>
                  <a:off x="7081669" y="213575"/>
                  <a:ext cx="1950720" cy="1974521"/>
                  <a:chOff x="6488631" y="2183333"/>
                  <a:chExt cx="1950720" cy="1974521"/>
                </a:xfrm>
              </p:grpSpPr>
              <p:pic>
                <p:nvPicPr>
                  <p:cNvPr id="77" name="Picture 10" descr="C:\Users\ecoffey\AppData\Local\Temp\Rar$DRa0.799\30014_Device_content_switch_default_256.png">
                    <a:extLst>
                      <a:ext uri="{FF2B5EF4-FFF2-40B4-BE49-F238E27FC236}">
                        <a16:creationId xmlns:a16="http://schemas.microsoft.com/office/drawing/2014/main" id="{16E1BA13-DD8C-47C3-B50D-5FBF42F3981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88631" y="2207135"/>
                    <a:ext cx="1950720" cy="19507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8" name="Picture 10" descr="C:\Users\ecoffey\AppData\Local\Temp\Rar$DRa0.762\30031_Device_generic_default_256.png">
                    <a:extLst>
                      <a:ext uri="{FF2B5EF4-FFF2-40B4-BE49-F238E27FC236}">
                        <a16:creationId xmlns:a16="http://schemas.microsoft.com/office/drawing/2014/main" id="{5BE70D50-68A3-4679-BD14-1CF6EA15EB0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99688" y="2183333"/>
                    <a:ext cx="1328400" cy="13284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76" name="Imagem 75">
                  <a:extLst>
                    <a:ext uri="{FF2B5EF4-FFF2-40B4-BE49-F238E27FC236}">
                      <a16:creationId xmlns:a16="http://schemas.microsoft.com/office/drawing/2014/main" id="{8145227C-EA3F-4F23-9BA3-2BF3E24427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0348" y="604815"/>
                  <a:ext cx="821933" cy="821932"/>
                </a:xfrm>
                <a:prstGeom prst="rect">
                  <a:avLst/>
                </a:prstGeom>
              </p:spPr>
            </p:pic>
          </p:grpSp>
          <p:pic>
            <p:nvPicPr>
              <p:cNvPr id="69" name="Picture 10" descr="C:\Users\ecoffey\AppData\Local\Temp\Rar$DRa0.608\30080_Device_switch_default_256.png">
                <a:extLst>
                  <a:ext uri="{FF2B5EF4-FFF2-40B4-BE49-F238E27FC236}">
                    <a16:creationId xmlns:a16="http://schemas.microsoft.com/office/drawing/2014/main" id="{6CE655AA-E73D-43EA-AF6D-8987116D4A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154" b="26465"/>
              <a:stretch/>
            </p:blipFill>
            <p:spPr bwMode="auto">
              <a:xfrm>
                <a:off x="5380301" y="4014012"/>
                <a:ext cx="1950720" cy="904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10" descr="C:\Users\ecoffey\AppData\Local\Temp\Rar$DRa1.653\30059_Device_laptop_3145_default_256.png">
                <a:extLst>
                  <a:ext uri="{FF2B5EF4-FFF2-40B4-BE49-F238E27FC236}">
                    <a16:creationId xmlns:a16="http://schemas.microsoft.com/office/drawing/2014/main" id="{6BD7757C-78BC-410C-AA10-8BE7C1B91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4498" y="6582497"/>
                <a:ext cx="1219201" cy="1219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1" name="Conector reto 70">
                <a:extLst>
                  <a:ext uri="{FF2B5EF4-FFF2-40B4-BE49-F238E27FC236}">
                    <a16:creationId xmlns:a16="http://schemas.microsoft.com/office/drawing/2014/main" id="{47A2FD22-322B-4A0B-934E-5CC0128A506C}"/>
                  </a:ext>
                </a:extLst>
              </p:cNvPr>
              <p:cNvCxnSpPr>
                <a:cxnSpLocks/>
                <a:stCxn id="77" idx="2"/>
                <a:endCxn id="69" idx="0"/>
              </p:cNvCxnSpPr>
              <p:nvPr/>
            </p:nvCxnSpPr>
            <p:spPr>
              <a:xfrm>
                <a:off x="6355661" y="3099653"/>
                <a:ext cx="0" cy="914359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to 71">
                <a:extLst>
                  <a:ext uri="{FF2B5EF4-FFF2-40B4-BE49-F238E27FC236}">
                    <a16:creationId xmlns:a16="http://schemas.microsoft.com/office/drawing/2014/main" id="{FF7D4D9C-540E-4A44-A58C-E3A4A5DFCF27}"/>
                  </a:ext>
                </a:extLst>
              </p:cNvPr>
              <p:cNvCxnSpPr>
                <a:cxnSpLocks/>
                <a:stCxn id="69" idx="2"/>
                <a:endCxn id="67" idx="0"/>
              </p:cNvCxnSpPr>
              <p:nvPr/>
            </p:nvCxnSpPr>
            <p:spPr>
              <a:xfrm>
                <a:off x="6355662" y="4918775"/>
                <a:ext cx="6358" cy="1662616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to 72">
                <a:extLst>
                  <a:ext uri="{FF2B5EF4-FFF2-40B4-BE49-F238E27FC236}">
                    <a16:creationId xmlns:a16="http://schemas.microsoft.com/office/drawing/2014/main" id="{0DA345E2-C2A6-4DD6-98A8-3EB794A21065}"/>
                  </a:ext>
                </a:extLst>
              </p:cNvPr>
              <p:cNvCxnSpPr>
                <a:cxnSpLocks/>
                <a:stCxn id="69" idx="2"/>
                <a:endCxn id="70" idx="0"/>
              </p:cNvCxnSpPr>
              <p:nvPr/>
            </p:nvCxnSpPr>
            <p:spPr>
              <a:xfrm>
                <a:off x="6355662" y="4918775"/>
                <a:ext cx="1338438" cy="1663722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id="{99F80758-19CA-478E-8967-5E1D09AE12DD}"/>
                  </a:ext>
                </a:extLst>
              </p:cNvPr>
              <p:cNvCxnSpPr>
                <a:cxnSpLocks/>
                <a:stCxn id="69" idx="2"/>
                <a:endCxn id="66" idx="0"/>
              </p:cNvCxnSpPr>
              <p:nvPr/>
            </p:nvCxnSpPr>
            <p:spPr>
              <a:xfrm flipH="1">
                <a:off x="5029941" y="4918775"/>
                <a:ext cx="1325721" cy="1662616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10" descr="C:\Users\ecoffey\AppData\Local\Temp\Rar$DRa0.175\30088_Device_terminal_default_256.png">
              <a:extLst>
                <a:ext uri="{FF2B5EF4-FFF2-40B4-BE49-F238E27FC236}">
                  <a16:creationId xmlns:a16="http://schemas.microsoft.com/office/drawing/2014/main" id="{F6BE4D55-5A13-4ED0-99AA-BB6ABAF5F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0834" y="4956865"/>
              <a:ext cx="804672" cy="80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C:\Users\ecoffey\AppData\Local\Temp\Rar$DRa0.324\30072_Device_server_default_256.png">
              <a:extLst>
                <a:ext uri="{FF2B5EF4-FFF2-40B4-BE49-F238E27FC236}">
                  <a16:creationId xmlns:a16="http://schemas.microsoft.com/office/drawing/2014/main" id="{FAD23ED9-C317-41EC-AB43-1134F16AA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414" y="4956865"/>
              <a:ext cx="804672" cy="80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475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Gerência </a:t>
            </a:r>
            <a:r>
              <a:rPr lang="pt-BR" dirty="0" err="1"/>
              <a:t>In-band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9AE1A-1FBA-4046-AF76-4A72D2A756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oco Corp"/>
              <a:ea typeface="+mn-ea"/>
              <a:cs typeface="+mn-cs"/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36" name="Hexágono 3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34" name="Hexágono 3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sp>
        <p:nvSpPr>
          <p:cNvPr id="37" name="Espaço Reservado para Conteúdo 8">
            <a:extLst>
              <a:ext uri="{FF2B5EF4-FFF2-40B4-BE49-F238E27FC236}">
                <a16:creationId xmlns:a16="http://schemas.microsoft.com/office/drawing/2014/main" id="{5D967B6C-8CD2-4413-9CD9-42E664A4BC56}"/>
              </a:ext>
            </a:extLst>
          </p:cNvPr>
          <p:cNvSpPr txBox="1">
            <a:spLocks/>
          </p:cNvSpPr>
          <p:nvPr/>
        </p:nvSpPr>
        <p:spPr>
          <a:xfrm>
            <a:off x="910800" y="1025388"/>
            <a:ext cx="7199999" cy="533096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!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Criando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a VLAN 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configurando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o IP ************************************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 </a:t>
            </a:r>
            <a:r>
              <a:rPr lang="en-US" sz="16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vlan</a:t>
            </a: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10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ZXAN(config-</a:t>
            </a:r>
            <a:r>
              <a:rPr lang="en-US" sz="1600" dirty="0" err="1">
                <a:solidFill>
                  <a:prstClr val="black"/>
                </a:solidFill>
                <a:latin typeface="Consolas" panose="020B0609020204030204" pitchFamily="49" charset="0"/>
              </a:rPr>
              <a:t>vlan</a:t>
            </a: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)# </a:t>
            </a: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exit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 </a:t>
            </a: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interface xgei-1/1/1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ZXAN(config-if)# </a:t>
            </a: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switchport </a:t>
            </a:r>
            <a:r>
              <a:rPr lang="en-US" sz="16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vlan</a:t>
            </a: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10 tag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ZXAN(config-if)# </a:t>
            </a: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exit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ZXAN(config)#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interface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vlan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10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ZXAN(config-if-vlan10)#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ip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address 192.168.0.10 255.255.255.0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ZXAN(config-if-vlan10)#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exit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! Rota default **********************************************************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*************************************************************************</a:t>
            </a:r>
          </a:p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 </a:t>
            </a:r>
            <a:r>
              <a:rPr lang="en-US" sz="16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ip</a:t>
            </a: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route 0.0.0.0 0.0.0.0 192.168.0.254 </a:t>
            </a:r>
          </a:p>
          <a:p>
            <a:pPr lvl="0">
              <a:defRPr/>
            </a:pP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ZXAN# </a:t>
            </a:r>
            <a:r>
              <a:rPr lang="en-US" sz="16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sh</a:t>
            </a: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running-config-interface xgei-1/1/1</a:t>
            </a:r>
          </a:p>
          <a:p>
            <a:pPr lvl="0">
              <a:defRPr/>
            </a:pP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!&lt;if-</a:t>
            </a:r>
            <a:r>
              <a:rPr lang="en-US" sz="16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intf</a:t>
            </a: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&gt;</a:t>
            </a:r>
          </a:p>
          <a:p>
            <a:pPr lvl="0">
              <a:defRPr/>
            </a:pP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interface xgei-1/1/1</a:t>
            </a:r>
          </a:p>
          <a:p>
            <a:pPr lvl="0">
              <a:defRPr/>
            </a:pP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 no shutdown</a:t>
            </a:r>
          </a:p>
          <a:p>
            <a:pPr lvl="0">
              <a:defRPr/>
            </a:pP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$</a:t>
            </a:r>
          </a:p>
          <a:p>
            <a:pPr lvl="0">
              <a:defRPr/>
            </a:pP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!&lt;/if-</a:t>
            </a:r>
            <a:r>
              <a:rPr lang="en-US" sz="16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intf</a:t>
            </a: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&gt;</a:t>
            </a:r>
          </a:p>
          <a:p>
            <a:pPr lvl="0">
              <a:defRPr/>
            </a:pP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!&lt;MSAN&gt;</a:t>
            </a:r>
          </a:p>
          <a:p>
            <a:pPr lvl="0">
              <a:defRPr/>
            </a:pP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interface xgei-1/1/1</a:t>
            </a:r>
          </a:p>
          <a:p>
            <a:pPr lvl="0">
              <a:defRPr/>
            </a:pP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 switchport mode trunk</a:t>
            </a:r>
          </a:p>
          <a:p>
            <a:pPr lvl="0">
              <a:defRPr/>
            </a:pP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 switchport </a:t>
            </a:r>
            <a:r>
              <a:rPr lang="en-US" sz="16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vlan</a:t>
            </a:r>
            <a:r>
              <a:rPr lang="en-US" sz="16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10 tag</a:t>
            </a:r>
          </a:p>
          <a:p>
            <a:pPr lvl="0">
              <a:defRPr/>
            </a:pPr>
            <a:endParaRPr lang="en-US" sz="1200" b="1" i="1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78" name="Tabela 77">
            <a:extLst>
              <a:ext uri="{FF2B5EF4-FFF2-40B4-BE49-F238E27FC236}">
                <a16:creationId xmlns:a16="http://schemas.microsoft.com/office/drawing/2014/main" id="{2C44BCEA-21D3-4E54-A5A7-FE2591A84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04930"/>
              </p:ext>
            </p:extLst>
          </p:nvPr>
        </p:nvGraphicFramePr>
        <p:xfrm>
          <a:off x="8269542" y="1241110"/>
          <a:ext cx="3772402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Foco Corp" panose="020B0504050202020203"/>
                        </a:rPr>
                        <a:t>ZXAN# show</a:t>
                      </a:r>
                      <a:r>
                        <a:rPr lang="en-US" sz="1600" b="0" i="1" dirty="0">
                          <a:solidFill>
                            <a:prstClr val="black"/>
                          </a:solidFill>
                          <a:latin typeface="Foco Corp" panose="020B0504050202020203"/>
                        </a:rPr>
                        <a:t>running-config-interface </a:t>
                      </a:r>
                      <a:r>
                        <a:rPr lang="en-US" sz="1600" b="0" i="1" dirty="0" err="1">
                          <a:solidFill>
                            <a:prstClr val="black"/>
                          </a:solidFill>
                          <a:latin typeface="Foco Corp" panose="020B0504050202020203"/>
                        </a:rPr>
                        <a:t>xgei</a:t>
                      </a:r>
                      <a:r>
                        <a:rPr lang="en-US" sz="1600" b="0" i="1" dirty="0">
                          <a:solidFill>
                            <a:prstClr val="black"/>
                          </a:solidFill>
                          <a:latin typeface="Foco Corp" panose="020B0504050202020203"/>
                        </a:rPr>
                        <a:t>-</a:t>
                      </a:r>
                    </a:p>
                    <a:p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Foco Corp" panose="020B0504050202020203"/>
                        </a:rPr>
                        <a:t>ZXAN# show interface </a:t>
                      </a:r>
                      <a:r>
                        <a:rPr lang="pt-BR" sz="1600" i="1" dirty="0">
                          <a:solidFill>
                            <a:srgbClr val="FF0000"/>
                          </a:solidFill>
                          <a:latin typeface="Foco Corp" panose="020B0504050202020203"/>
                        </a:rPr>
                        <a:t>X</a:t>
                      </a:r>
                      <a:r>
                        <a:rPr lang="pt-BR" sz="1600" dirty="0">
                          <a:latin typeface="Foco Corp" panose="020B0504050202020203"/>
                        </a:rPr>
                        <a:t>gei-1/</a:t>
                      </a:r>
                      <a:r>
                        <a:rPr lang="pt-BR" sz="1600" b="0" i="1" dirty="0">
                          <a:solidFill>
                            <a:srgbClr val="FF0000"/>
                          </a:solidFill>
                          <a:latin typeface="Foco Corp" panose="020B0504050202020203"/>
                        </a:rPr>
                        <a:t>SLOT</a:t>
                      </a:r>
                      <a:r>
                        <a:rPr lang="pt-BR" sz="1600" dirty="0">
                          <a:latin typeface="Foco Corp" panose="020B0504050202020203"/>
                        </a:rPr>
                        <a:t>/</a:t>
                      </a:r>
                      <a:r>
                        <a:rPr lang="pt-BR" sz="1600" i="1" dirty="0">
                          <a:solidFill>
                            <a:srgbClr val="FF0000"/>
                          </a:solidFill>
                          <a:latin typeface="Foco Corp" panose="020B0504050202020203"/>
                        </a:rPr>
                        <a:t>PORTA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925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interface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vlan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i="1" dirty="0">
                          <a:solidFill>
                            <a:srgbClr val="FF0000"/>
                          </a:solidFill>
                          <a:latin typeface="Foco Corp" panose="020B0504050202020203"/>
                        </a:rPr>
                        <a:t>VLANID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interface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brief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sh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ip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protocol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routing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108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Configurando o sistema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1080000" y="972000"/>
            <a:ext cx="5284950" cy="468000"/>
            <a:chOff x="5462588" y="2804374"/>
            <a:chExt cx="5284950" cy="468000"/>
          </a:xfrm>
        </p:grpSpPr>
        <p:sp>
          <p:nvSpPr>
            <p:cNvPr id="40" name="Forma livre 39">
              <a:hlinkClick r:id="rId2" action="ppaction://hlinksldjump"/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kern="1200" dirty="0" err="1"/>
                <a:t>Hostname</a:t>
              </a:r>
              <a:r>
                <a:rPr lang="pt-BR" sz="2400" dirty="0"/>
                <a:t>, d</a:t>
              </a:r>
              <a:r>
                <a:rPr lang="pt-BR" sz="2400" kern="1200" dirty="0"/>
                <a:t>ata e hora</a:t>
              </a:r>
            </a:p>
          </p:txBody>
        </p:sp>
        <p:sp>
          <p:nvSpPr>
            <p:cNvPr id="41" name="Hexágono 40"/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1080000" y="1548000"/>
            <a:ext cx="5284950" cy="468000"/>
            <a:chOff x="5462588" y="2804374"/>
            <a:chExt cx="5284950" cy="468000"/>
          </a:xfrm>
        </p:grpSpPr>
        <p:sp>
          <p:nvSpPr>
            <p:cNvPr id="43" name="Forma livre 42">
              <a:hlinkClick r:id="rId3" action="ppaction://hlinksldjump"/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kern="1200" dirty="0"/>
                <a:t>Salvamento automáti</a:t>
              </a:r>
              <a:r>
                <a:rPr lang="pt-BR" sz="2400" dirty="0"/>
                <a:t>co</a:t>
              </a:r>
              <a:endParaRPr lang="pt-BR" sz="2400" kern="1200" dirty="0"/>
            </a:p>
          </p:txBody>
        </p:sp>
        <p:sp>
          <p:nvSpPr>
            <p:cNvPr id="44" name="Hexágono 43"/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1080000" y="2124000"/>
            <a:ext cx="5284950" cy="468000"/>
            <a:chOff x="5462588" y="2804374"/>
            <a:chExt cx="5284950" cy="468000"/>
          </a:xfrm>
        </p:grpSpPr>
        <p:sp>
          <p:nvSpPr>
            <p:cNvPr id="46" name="Forma livre 45">
              <a:hlinkClick r:id="rId4" action="ppaction://hlinksldjump"/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SSH</a:t>
              </a:r>
              <a:endParaRPr lang="pt-BR" sz="2400" kern="1200" dirty="0"/>
            </a:p>
          </p:txBody>
        </p:sp>
        <p:sp>
          <p:nvSpPr>
            <p:cNvPr id="47" name="Hexágono 46"/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1080000" y="2700000"/>
            <a:ext cx="5284950" cy="483965"/>
            <a:chOff x="5462588" y="2228374"/>
            <a:chExt cx="5284950" cy="483965"/>
          </a:xfrm>
        </p:grpSpPr>
        <p:sp>
          <p:nvSpPr>
            <p:cNvPr id="52" name="Forma livre 51">
              <a:hlinkClick r:id="rId5" action="ppaction://hlinksldjump"/>
            </p:cNvPr>
            <p:cNvSpPr/>
            <p:nvPr/>
          </p:nvSpPr>
          <p:spPr>
            <a:xfrm>
              <a:off x="5887538" y="2244339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Gerenciando usuários</a:t>
              </a:r>
              <a:endParaRPr lang="pt-BR" sz="2400" kern="1200" dirty="0"/>
            </a:p>
          </p:txBody>
        </p:sp>
        <p:sp>
          <p:nvSpPr>
            <p:cNvPr id="53" name="Hexágono 52"/>
            <p:cNvSpPr>
              <a:spLocks noChangeAspect="1"/>
            </p:cNvSpPr>
            <p:nvPr/>
          </p:nvSpPr>
          <p:spPr>
            <a:xfrm>
              <a:off x="5462588" y="2228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Grupo 95">
            <a:extLst>
              <a:ext uri="{FF2B5EF4-FFF2-40B4-BE49-F238E27FC236}">
                <a16:creationId xmlns:a16="http://schemas.microsoft.com/office/drawing/2014/main" id="{CF9AF058-ED75-4E37-AF7C-804702797E5A}"/>
              </a:ext>
            </a:extLst>
          </p:cNvPr>
          <p:cNvGrpSpPr/>
          <p:nvPr/>
        </p:nvGrpSpPr>
        <p:grpSpPr>
          <a:xfrm>
            <a:off x="10899789" y="208799"/>
            <a:ext cx="1091355" cy="302402"/>
            <a:chOff x="5756505" y="2804374"/>
            <a:chExt cx="1091355" cy="302402"/>
          </a:xfrm>
        </p:grpSpPr>
        <p:sp>
          <p:nvSpPr>
            <p:cNvPr id="19" name="Forma livre 96">
              <a:hlinkClick r:id="rId6" action="ppaction://hlinksldjump"/>
              <a:extLst>
                <a:ext uri="{FF2B5EF4-FFF2-40B4-BE49-F238E27FC236}">
                  <a16:creationId xmlns:a16="http://schemas.microsoft.com/office/drawing/2014/main" id="{4287B563-EBCE-42F3-9CE2-35FBB8886261}"/>
                </a:ext>
              </a:extLst>
            </p:cNvPr>
            <p:cNvSpPr/>
            <p:nvPr/>
          </p:nvSpPr>
          <p:spPr>
            <a:xfrm>
              <a:off x="5887538" y="2804374"/>
              <a:ext cx="960322" cy="301628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F4792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dirty="0"/>
                <a:t>Topo</a:t>
              </a:r>
              <a:endParaRPr lang="pt-BR" kern="1200" dirty="0"/>
            </a:p>
          </p:txBody>
        </p:sp>
        <p:sp>
          <p:nvSpPr>
            <p:cNvPr id="20" name="Hexágono 19">
              <a:hlinkClick r:id="rId6" action="ppaction://hlinksldjump"/>
              <a:extLst>
                <a:ext uri="{FF2B5EF4-FFF2-40B4-BE49-F238E27FC236}">
                  <a16:creationId xmlns:a16="http://schemas.microsoft.com/office/drawing/2014/main" id="{FB54F4EB-1A96-4F88-83C3-7A142E6C04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6505" y="2804376"/>
              <a:ext cx="350784" cy="302400"/>
            </a:xfrm>
            <a:prstGeom prst="hexagon">
              <a:avLst/>
            </a:prstGeom>
            <a:solidFill>
              <a:srgbClr val="F47920"/>
            </a:solidFill>
            <a:ln w="38100">
              <a:solidFill>
                <a:srgbClr val="F479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12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Hostname</a:t>
            </a:r>
            <a:r>
              <a:rPr lang="pt-BR" dirty="0"/>
              <a:t>, data e hora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9AE1A-1FBA-4046-AF76-4A72D2A756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oco Corp"/>
              <a:ea typeface="+mn-ea"/>
              <a:cs typeface="+mn-cs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2"/>
          </p:nvPr>
        </p:nvSpPr>
        <p:spPr>
          <a:xfrm>
            <a:off x="838201" y="1025388"/>
            <a:ext cx="7272600" cy="993417"/>
          </a:xfrm>
        </p:spPr>
        <p:txBody>
          <a:bodyPr>
            <a:normAutofit/>
          </a:bodyPr>
          <a:lstStyle/>
          <a:p>
            <a:r>
              <a:rPr lang="pt-BR" dirty="0"/>
              <a:t>Antes de começar a operar o equipamento é importante, por boa prática, configurar um </a:t>
            </a:r>
            <a:r>
              <a:rPr lang="pt-BR" dirty="0" err="1"/>
              <a:t>hostname</a:t>
            </a:r>
            <a:r>
              <a:rPr lang="pt-BR" dirty="0"/>
              <a:t>, a data e hora do equipamento, isso facilita e muito o processo de troubleshooting no futuro.</a:t>
            </a:r>
          </a:p>
          <a:p>
            <a:endParaRPr lang="pt-BR" dirty="0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36" name="Hexágono 3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34" name="Hexágono 3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sp>
        <p:nvSpPr>
          <p:cNvPr id="37" name="Espaço Reservado para Conteúdo 8">
            <a:extLst>
              <a:ext uri="{FF2B5EF4-FFF2-40B4-BE49-F238E27FC236}">
                <a16:creationId xmlns:a16="http://schemas.microsoft.com/office/drawing/2014/main" id="{5D967B6C-8CD2-4413-9CD9-42E664A4BC56}"/>
              </a:ext>
            </a:extLst>
          </p:cNvPr>
          <p:cNvSpPr txBox="1">
            <a:spLocks/>
          </p:cNvSpPr>
          <p:nvPr/>
        </p:nvSpPr>
        <p:spPr>
          <a:xfrm>
            <a:off x="910801" y="2198193"/>
            <a:ext cx="7180618" cy="397877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ZXAN(config)#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hostname 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&lt;HOST&gt;</a:t>
            </a:r>
          </a:p>
          <a:p>
            <a:pPr marL="571500" indent="-342900">
              <a:buFontTx/>
              <a:buChar char="►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ZXAN(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config)# </a:t>
            </a:r>
            <a:r>
              <a:rPr lang="en-US" altLang="zh-CN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clock </a:t>
            </a:r>
            <a:r>
              <a:rPr lang="en-US" altLang="zh-CN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timezone</a:t>
            </a:r>
            <a:r>
              <a:rPr lang="en-US" altLang="zh-CN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&lt;T-NOME&gt; &lt;FUSO&gt;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571500" lvl="0" indent="-342900">
              <a:buFontTx/>
              <a:buChar char="►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clock set 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&lt;HH:MM:SS&gt; &lt;MES&gt; &lt;DIA&gt; &lt;ANO&gt;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-------------------------------------------------------------------------</a:t>
            </a:r>
          </a:p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HOST&gt; = Nome do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equipamento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T-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NOME&gt; = Nome para 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fuso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horário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(BRASILIA)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&lt;FUSO&gt;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Diferença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entre UTC e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região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(-3)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&lt;HH:MM:SS&gt; = 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Hora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atual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em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notação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dois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digitos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(01:23:45)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&lt;MES&gt;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Mês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abreviado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em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inglês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(Feb, Mar, Apr, ...)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&lt;DIA&gt; =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Dia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em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número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decimal (1, 2, 3, ...)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&lt;ANO&gt; =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Ano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em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número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decimal (2018, 2019, ...)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2BDD6EC-30BC-4718-B25E-F72404626192}"/>
              </a:ext>
            </a:extLst>
          </p:cNvPr>
          <p:cNvGrpSpPr/>
          <p:nvPr/>
        </p:nvGrpSpPr>
        <p:grpSpPr>
          <a:xfrm>
            <a:off x="8733442" y="1067679"/>
            <a:ext cx="3113617" cy="4893171"/>
            <a:chOff x="8773950" y="1283793"/>
            <a:chExt cx="3113617" cy="4893171"/>
          </a:xfrm>
        </p:grpSpPr>
        <p:pic>
          <p:nvPicPr>
            <p:cNvPr id="38" name="Gráfico 37" descr="Calendário Diário">
              <a:extLst>
                <a:ext uri="{FF2B5EF4-FFF2-40B4-BE49-F238E27FC236}">
                  <a16:creationId xmlns:a16="http://schemas.microsoft.com/office/drawing/2014/main" id="{C1920465-405B-4D06-8EE9-8428CAD5F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8767" y="2775171"/>
              <a:ext cx="1828800" cy="1828800"/>
            </a:xfrm>
            <a:prstGeom prst="rect">
              <a:avLst/>
            </a:prstGeom>
          </p:spPr>
        </p:pic>
        <p:pic>
          <p:nvPicPr>
            <p:cNvPr id="39" name="Gráfico 38" descr="Relógio">
              <a:extLst>
                <a:ext uri="{FF2B5EF4-FFF2-40B4-BE49-F238E27FC236}">
                  <a16:creationId xmlns:a16="http://schemas.microsoft.com/office/drawing/2014/main" id="{5CDD20B2-BF2A-41A3-AA24-69A92D85C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73950" y="1283793"/>
              <a:ext cx="1828800" cy="1828800"/>
            </a:xfrm>
            <a:prstGeom prst="rect">
              <a:avLst/>
            </a:prstGeom>
          </p:spPr>
        </p:pic>
        <p:pic>
          <p:nvPicPr>
            <p:cNvPr id="40" name="Gráfico 39" descr="Mundo">
              <a:extLst>
                <a:ext uri="{FF2B5EF4-FFF2-40B4-BE49-F238E27FC236}">
                  <a16:creationId xmlns:a16="http://schemas.microsoft.com/office/drawing/2014/main" id="{E0B42972-8050-4640-B0D3-5AFC3C16B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73950" y="4348164"/>
              <a:ext cx="18288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4408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Hostname</a:t>
            </a:r>
            <a:r>
              <a:rPr lang="pt-BR" dirty="0"/>
              <a:t>, data e hora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9AE1A-1FBA-4046-AF76-4A72D2A756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oco Corp"/>
              <a:ea typeface="+mn-ea"/>
              <a:cs typeface="+mn-cs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2"/>
          </p:nvPr>
        </p:nvSpPr>
        <p:spPr>
          <a:xfrm>
            <a:off x="838201" y="1025388"/>
            <a:ext cx="7272600" cy="993417"/>
          </a:xfrm>
        </p:spPr>
        <p:txBody>
          <a:bodyPr>
            <a:normAutofit/>
          </a:bodyPr>
          <a:lstStyle/>
          <a:p>
            <a:r>
              <a:rPr lang="pt-BR" dirty="0"/>
              <a:t>É possível também configurar o NTP para manter o horário do equipamento sempre sincronizado com os demais da rede.</a:t>
            </a:r>
          </a:p>
          <a:p>
            <a:endParaRPr lang="pt-BR" dirty="0"/>
          </a:p>
        </p:txBody>
      </p:sp>
      <p:sp>
        <p:nvSpPr>
          <p:cNvPr id="37" name="Espaço Reservado para Conteúdo 8">
            <a:extLst>
              <a:ext uri="{FF2B5EF4-FFF2-40B4-BE49-F238E27FC236}">
                <a16:creationId xmlns:a16="http://schemas.microsoft.com/office/drawing/2014/main" id="{5D967B6C-8CD2-4413-9CD9-42E664A4BC56}"/>
              </a:ext>
            </a:extLst>
          </p:cNvPr>
          <p:cNvSpPr txBox="1">
            <a:spLocks/>
          </p:cNvSpPr>
          <p:nvPr/>
        </p:nvSpPr>
        <p:spPr>
          <a:xfrm>
            <a:off x="910801" y="2198193"/>
            <a:ext cx="7180618" cy="397877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►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ZXAN(config)#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ntp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enable</a:t>
            </a:r>
            <a:endParaRPr lang="en-US" sz="1200" b="1" i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571500" indent="-342900">
              <a:buFontTx/>
              <a:buChar char="►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ZXAN(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config)# </a:t>
            </a:r>
            <a:r>
              <a:rPr lang="en-US" altLang="zh-CN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ntp</a:t>
            </a:r>
            <a:r>
              <a:rPr lang="en-US" altLang="zh-CN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server &lt;NTP-IP&gt; priority &lt;PRIORIDADE&gt;</a:t>
            </a:r>
          </a:p>
          <a:p>
            <a:pPr marL="571500" indent="-342900">
              <a:buFontTx/>
              <a:buChar char="►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ZXAN(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config)#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ntp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source &lt;INTERFACE&gt;</a:t>
            </a:r>
          </a:p>
          <a:p>
            <a:pPr marL="571500" indent="-342900">
              <a:buFontTx/>
              <a:buChar char="►"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ntp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poll-interval &lt;INTERVALO&gt;</a:t>
            </a:r>
            <a:endParaRPr lang="en-US" sz="1200" b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-------------------------------------------------------------------------</a:t>
            </a:r>
          </a:p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NTP-IP&gt; = </a:t>
            </a:r>
            <a:r>
              <a:rPr lang="pt-BR" sz="1200" dirty="0">
                <a:solidFill>
                  <a:prstClr val="black"/>
                </a:solidFill>
                <a:latin typeface="Consolas" panose="020B0609020204030204" pitchFamily="49" charset="0"/>
              </a:rPr>
              <a:t>Endereço IP do servidor em forma decimal </a:t>
            </a:r>
            <a:r>
              <a:rPr lang="pt-BR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xxx.xxx.xxx.xxx</a:t>
            </a:r>
            <a:endParaRPr lang="pt-BR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PRIORIDADE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Prioridade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serviço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(1~8)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&lt;INTERFACE&gt; = Interface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lógica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origem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protocolo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NTP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&lt;INTERVALO&gt; =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Intervalo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sincronismo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com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expoente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2 em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segundos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(4-17)</a:t>
            </a:r>
            <a:b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	   (4²=16, 5²=32, 6²=64, ...)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4A60E16E-50B5-41A1-91C6-99FCE718BB9D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8" name="Grupo 95">
              <a:extLst>
                <a:ext uri="{FF2B5EF4-FFF2-40B4-BE49-F238E27FC236}">
                  <a16:creationId xmlns:a16="http://schemas.microsoft.com/office/drawing/2014/main" id="{2ABCDB59-1F3D-4351-855C-179FE9E09176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42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8453312-8C53-475A-BD39-F8675F91E5DE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43" name="Hexágono 42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B155B53-D15F-449A-81ED-E4F31FA913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9" name="Grupo 95">
              <a:extLst>
                <a:ext uri="{FF2B5EF4-FFF2-40B4-BE49-F238E27FC236}">
                  <a16:creationId xmlns:a16="http://schemas.microsoft.com/office/drawing/2014/main" id="{FE229E61-CE18-4FB1-98BB-44655E65F36E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40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A6C1CC5-B610-4956-94BA-67518BD96315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41" name="Hexágono 4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4F0644C-11B4-4827-99D5-C1725F46B1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3AC0E8C3-F9E2-4C5B-B411-09CBA5898FF8}"/>
              </a:ext>
            </a:extLst>
          </p:cNvPr>
          <p:cNvGrpSpPr/>
          <p:nvPr/>
        </p:nvGrpSpPr>
        <p:grpSpPr>
          <a:xfrm>
            <a:off x="8733442" y="1067679"/>
            <a:ext cx="3113617" cy="4893171"/>
            <a:chOff x="8773950" y="1283793"/>
            <a:chExt cx="3113617" cy="4893171"/>
          </a:xfrm>
        </p:grpSpPr>
        <p:pic>
          <p:nvPicPr>
            <p:cNvPr id="9" name="Gráfico 8" descr="Calendário Diário">
              <a:extLst>
                <a:ext uri="{FF2B5EF4-FFF2-40B4-BE49-F238E27FC236}">
                  <a16:creationId xmlns:a16="http://schemas.microsoft.com/office/drawing/2014/main" id="{A0525CEC-EC6A-4EDB-8AA1-85D76512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8767" y="2775171"/>
              <a:ext cx="1828800" cy="1828800"/>
            </a:xfrm>
            <a:prstGeom prst="rect">
              <a:avLst/>
            </a:prstGeom>
          </p:spPr>
        </p:pic>
        <p:pic>
          <p:nvPicPr>
            <p:cNvPr id="11" name="Gráfico 10" descr="Relógio">
              <a:extLst>
                <a:ext uri="{FF2B5EF4-FFF2-40B4-BE49-F238E27FC236}">
                  <a16:creationId xmlns:a16="http://schemas.microsoft.com/office/drawing/2014/main" id="{D157CFEA-C53B-4881-A3FA-2DCB35D30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73950" y="1283793"/>
              <a:ext cx="1828800" cy="1828800"/>
            </a:xfrm>
            <a:prstGeom prst="rect">
              <a:avLst/>
            </a:prstGeom>
          </p:spPr>
        </p:pic>
        <p:pic>
          <p:nvPicPr>
            <p:cNvPr id="17" name="Gráfico 16" descr="Mundo">
              <a:extLst>
                <a:ext uri="{FF2B5EF4-FFF2-40B4-BE49-F238E27FC236}">
                  <a16:creationId xmlns:a16="http://schemas.microsoft.com/office/drawing/2014/main" id="{9DCA6E7F-F5BB-45EE-A5AB-DE6B8BF4B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73950" y="4348164"/>
              <a:ext cx="18288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921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Hostname</a:t>
            </a:r>
            <a:r>
              <a:rPr lang="pt-BR" dirty="0"/>
              <a:t>, data e hora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9AE1A-1FBA-4046-AF76-4A72D2A756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oco Corp"/>
              <a:ea typeface="+mn-ea"/>
              <a:cs typeface="+mn-cs"/>
            </a:endParaRPr>
          </a:p>
        </p:txBody>
      </p:sp>
      <p:sp>
        <p:nvSpPr>
          <p:cNvPr id="37" name="Espaço Reservado para Conteúdo 8">
            <a:extLst>
              <a:ext uri="{FF2B5EF4-FFF2-40B4-BE49-F238E27FC236}">
                <a16:creationId xmlns:a16="http://schemas.microsoft.com/office/drawing/2014/main" id="{5D967B6C-8CD2-4413-9CD9-42E664A4BC56}"/>
              </a:ext>
            </a:extLst>
          </p:cNvPr>
          <p:cNvSpPr txBox="1">
            <a:spLocks/>
          </p:cNvSpPr>
          <p:nvPr/>
        </p:nvSpPr>
        <p:spPr>
          <a:xfrm>
            <a:off x="910801" y="1025389"/>
            <a:ext cx="7180618" cy="515157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! Data e hora ***********************************************************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*************************************************************************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hostname LAB_C610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LAB_C610(config)#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clock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timezone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BRASILIA -3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LAB_C610(config)#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exit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LAB_C610#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clock set 12:00:00 10-08-2020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LAB_C610#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write</a:t>
            </a:r>
          </a:p>
          <a:p>
            <a:r>
              <a:rPr lang="en-US" sz="1200" i="1" dirty="0">
                <a:solidFill>
                  <a:prstClr val="black"/>
                </a:solidFill>
                <a:latin typeface="Consolas" panose="020B0609020204030204" pitchFamily="49" charset="0"/>
              </a:rPr>
              <a:t>....[OK]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LAB_C320#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configure terminal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! NTP *******************************************************************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*************************************************************************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LAB_C610(config)#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ntp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enable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LAB_C610(config)#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ntp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server 200.160.7.186 priority 1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LAB_C610(config)#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ntp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server 200.160.0.8 priority 2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LAB_C610(config)#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ntp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source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ntp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source interface vlan10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LAB_C610(config)#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ntp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poll-interval 4</a:t>
            </a:r>
          </a:p>
          <a:p>
            <a:pPr lvl="0"/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4A60E16E-50B5-41A1-91C6-99FCE718BB9D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8" name="Grupo 95">
              <a:extLst>
                <a:ext uri="{FF2B5EF4-FFF2-40B4-BE49-F238E27FC236}">
                  <a16:creationId xmlns:a16="http://schemas.microsoft.com/office/drawing/2014/main" id="{2ABCDB59-1F3D-4351-855C-179FE9E09176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42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8453312-8C53-475A-BD39-F8675F91E5DE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43" name="Hexágono 42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B155B53-D15F-449A-81ED-E4F31FA913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9" name="Grupo 95">
              <a:extLst>
                <a:ext uri="{FF2B5EF4-FFF2-40B4-BE49-F238E27FC236}">
                  <a16:creationId xmlns:a16="http://schemas.microsoft.com/office/drawing/2014/main" id="{FE229E61-CE18-4FB1-98BB-44655E65F36E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40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A6C1CC5-B610-4956-94BA-67518BD96315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41" name="Hexágono 4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4F0644C-11B4-4827-99D5-C1725F46B1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9D819B56-D310-40CB-8CCD-69C88331F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866443"/>
              </p:ext>
            </p:extLst>
          </p:nvPr>
        </p:nvGraphicFramePr>
        <p:xfrm>
          <a:off x="8269542" y="1241110"/>
          <a:ext cx="37724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clock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ntp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ntp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config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5" name="Agrupar 24">
            <a:extLst>
              <a:ext uri="{FF2B5EF4-FFF2-40B4-BE49-F238E27FC236}">
                <a16:creationId xmlns:a16="http://schemas.microsoft.com/office/drawing/2014/main" id="{5C89A407-A70F-4BB3-90AA-42FC5D89DE57}"/>
              </a:ext>
            </a:extLst>
          </p:cNvPr>
          <p:cNvGrpSpPr/>
          <p:nvPr/>
        </p:nvGrpSpPr>
        <p:grpSpPr>
          <a:xfrm>
            <a:off x="8733442" y="2559057"/>
            <a:ext cx="3113617" cy="3401793"/>
            <a:chOff x="8773950" y="2775171"/>
            <a:chExt cx="3113617" cy="3401793"/>
          </a:xfrm>
        </p:grpSpPr>
        <p:pic>
          <p:nvPicPr>
            <p:cNvPr id="26" name="Gráfico 25" descr="Calendário Diário">
              <a:extLst>
                <a:ext uri="{FF2B5EF4-FFF2-40B4-BE49-F238E27FC236}">
                  <a16:creationId xmlns:a16="http://schemas.microsoft.com/office/drawing/2014/main" id="{78D5C985-C75C-411F-9DBC-12C6E8F7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58767" y="2775171"/>
              <a:ext cx="1828800" cy="1828800"/>
            </a:xfrm>
            <a:prstGeom prst="rect">
              <a:avLst/>
            </a:prstGeom>
          </p:spPr>
        </p:pic>
        <p:pic>
          <p:nvPicPr>
            <p:cNvPr id="28" name="Gráfico 27" descr="Mundo">
              <a:extLst>
                <a:ext uri="{FF2B5EF4-FFF2-40B4-BE49-F238E27FC236}">
                  <a16:creationId xmlns:a16="http://schemas.microsoft.com/office/drawing/2014/main" id="{F03DC051-E033-42FF-8D78-C6B37FB63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73950" y="4348164"/>
              <a:ext cx="18288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308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 descr="Documento">
            <a:extLst>
              <a:ext uri="{FF2B5EF4-FFF2-40B4-BE49-F238E27FC236}">
                <a16:creationId xmlns:a16="http://schemas.microsoft.com/office/drawing/2014/main" id="{A82E01AF-2B0D-4D9F-864A-E5A69AA87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3374" y="3626470"/>
            <a:ext cx="1371600" cy="1371600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Salvamento automático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9AE1A-1FBA-4046-AF76-4A72D2A756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oco Corp"/>
              <a:ea typeface="+mn-ea"/>
              <a:cs typeface="+mn-cs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2"/>
          </p:nvPr>
        </p:nvSpPr>
        <p:spPr>
          <a:xfrm>
            <a:off x="838201" y="1025388"/>
            <a:ext cx="7272600" cy="1242799"/>
          </a:xfrm>
        </p:spPr>
        <p:txBody>
          <a:bodyPr>
            <a:normAutofit/>
          </a:bodyPr>
          <a:lstStyle/>
          <a:p>
            <a:r>
              <a:rPr lang="pt-BR" dirty="0"/>
              <a:t>Uma funcionalidade muito útil que ajuda a evitar perda das configurações feitas no equipamento, pode ser configurada por tempo após a última alteração, em um horário específico todo dia ou então em uma determinada data e hora.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36" name="Hexágono 3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34" name="Hexágono 3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sp>
        <p:nvSpPr>
          <p:cNvPr id="37" name="Espaço Reservado para Conteúdo 8">
            <a:extLst>
              <a:ext uri="{FF2B5EF4-FFF2-40B4-BE49-F238E27FC236}">
                <a16:creationId xmlns:a16="http://schemas.microsoft.com/office/drawing/2014/main" id="{5D967B6C-8CD2-4413-9CD9-42E664A4BC56}"/>
              </a:ext>
            </a:extLst>
          </p:cNvPr>
          <p:cNvSpPr txBox="1">
            <a:spLocks/>
          </p:cNvSpPr>
          <p:nvPr/>
        </p:nvSpPr>
        <p:spPr>
          <a:xfrm>
            <a:off x="910801" y="2447575"/>
            <a:ext cx="7180618" cy="372939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  <a:p>
            <a:pPr marL="571500" lvl="0" indent="-342900">
              <a:buFontTx/>
              <a:buChar char="►"/>
            </a:pP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ZXAN(config)#auto-write everyday 00:00:00</a:t>
            </a:r>
          </a:p>
          <a:p>
            <a:pPr marL="571500" lvl="0" indent="-342900">
              <a:buFontTx/>
              <a:buChar char="►"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ZXAN(config)#auto-write delay 60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571500" lvl="0" indent="-342900">
              <a:buFontTx/>
              <a:buChar char="►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-------------------------------------------------------------------------</a:t>
            </a:r>
          </a:p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SWITCH&gt; = </a:t>
            </a:r>
            <a:r>
              <a:rPr lang="pt-BR" sz="1200" dirty="0">
                <a:solidFill>
                  <a:prstClr val="black"/>
                </a:solidFill>
                <a:latin typeface="Consolas" panose="020B0609020204030204" pitchFamily="49" charset="0"/>
              </a:rPr>
              <a:t>Habilita ou desabilita a função (</a:t>
            </a:r>
            <a:r>
              <a:rPr lang="pt-BR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enable</a:t>
            </a:r>
            <a:r>
              <a:rPr lang="pt-BR" sz="12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pt-BR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disable</a:t>
            </a:r>
            <a:r>
              <a:rPr lang="pt-BR" sz="1200" dirty="0">
                <a:solidFill>
                  <a:prstClr val="black"/>
                </a:solidFill>
                <a:latin typeface="Consolas" panose="020B0609020204030204" pitchFamily="49" charset="0"/>
              </a:rPr>
              <a:t>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Delay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Período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desejado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em horas (1~24), vale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partir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daa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última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modificação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&lt;HH:MM:SS&gt; = 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Hora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desejada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em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notação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dois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digitos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(01:23:45)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&lt;MES&gt;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Mês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abreviado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em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inglês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(Feb, Mar, Apr, ...)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&lt;DIA&gt; =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Dia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em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número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decimal (1, 2, 3, ...)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&lt;ANO&gt; =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Ano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em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número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decimal (2018, 2019, ...)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</p:txBody>
      </p:sp>
      <p:pic>
        <p:nvPicPr>
          <p:cNvPr id="18" name="Gráfico 17" descr="Cronômetro">
            <a:extLst>
              <a:ext uri="{FF2B5EF4-FFF2-40B4-BE49-F238E27FC236}">
                <a16:creationId xmlns:a16="http://schemas.microsoft.com/office/drawing/2014/main" id="{C7DE02CA-3E98-4A99-AE51-E125E4C45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1861" y="2483470"/>
            <a:ext cx="1828800" cy="1828800"/>
          </a:xfrm>
          <a:prstGeom prst="rect">
            <a:avLst/>
          </a:prstGeom>
        </p:spPr>
      </p:pic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36EA2A5D-46ED-4F90-A1D3-883FCC485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62740"/>
              </p:ext>
            </p:extLst>
          </p:nvPr>
        </p:nvGraphicFramePr>
        <p:xfrm>
          <a:off x="8269542" y="1241110"/>
          <a:ext cx="37724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auto-write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49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SSH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9AE1A-1FBA-4046-AF76-4A72D2A756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oco Corp"/>
              <a:ea typeface="+mn-ea"/>
              <a:cs typeface="+mn-cs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2"/>
          </p:nvPr>
        </p:nvSpPr>
        <p:spPr>
          <a:xfrm>
            <a:off x="838201" y="1025388"/>
            <a:ext cx="7272600" cy="1692805"/>
          </a:xfrm>
        </p:spPr>
        <p:txBody>
          <a:bodyPr>
            <a:normAutofit/>
          </a:bodyPr>
          <a:lstStyle/>
          <a:p>
            <a:r>
              <a:rPr lang="pt-BR" dirty="0"/>
              <a:t>O acesso SSH vem bloqueado por padrão, é necessário habilita-lo e configurar de acordo com o desejado.</a:t>
            </a:r>
          </a:p>
          <a:p>
            <a:r>
              <a:rPr lang="pt-BR" dirty="0"/>
              <a:t>O modo de autenticação pode ser local ou então por AAA, via Radius ou TACACS+. Por padrão a autenticação é local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36" name="Hexágono 3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34" name="Hexágono 3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sp>
        <p:nvSpPr>
          <p:cNvPr id="37" name="Espaço Reservado para Conteúdo 8">
            <a:extLst>
              <a:ext uri="{FF2B5EF4-FFF2-40B4-BE49-F238E27FC236}">
                <a16:creationId xmlns:a16="http://schemas.microsoft.com/office/drawing/2014/main" id="{5D967B6C-8CD2-4413-9CD9-42E664A4BC56}"/>
              </a:ext>
            </a:extLst>
          </p:cNvPr>
          <p:cNvSpPr txBox="1">
            <a:spLocks/>
          </p:cNvSpPr>
          <p:nvPr/>
        </p:nvSpPr>
        <p:spPr>
          <a:xfrm>
            <a:off x="910800" y="2308218"/>
            <a:ext cx="7180618" cy="40481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  <a:p>
            <a:pPr marL="571500" lvl="0" indent="-342900">
              <a:buFontTx/>
              <a:buChar char="►"/>
            </a:pP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 </a:t>
            </a:r>
            <a:r>
              <a:rPr lang="en-US" sz="1000" b="1" i="1" dirty="0">
                <a:solidFill>
                  <a:prstClr val="black"/>
                </a:solidFill>
                <a:latin typeface="Consolas" panose="020B0609020204030204" pitchFamily="49" charset="0"/>
              </a:rPr>
              <a:t>ssh server enable</a:t>
            </a:r>
          </a:p>
          <a:p>
            <a:pPr marL="571500" lvl="0" indent="-342900">
              <a:buFontTx/>
              <a:buChar char="►"/>
            </a:pP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 </a:t>
            </a:r>
            <a:r>
              <a:rPr lang="en-US" sz="1000" b="1" i="1" dirty="0">
                <a:solidFill>
                  <a:prstClr val="black"/>
                </a:solidFill>
                <a:latin typeface="Consolas" panose="020B0609020204030204" pitchFamily="49" charset="0"/>
              </a:rPr>
              <a:t>ssh server version 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</a:rPr>
              <a:t>&lt;VERSAO&gt;</a:t>
            </a:r>
          </a:p>
          <a:p>
            <a:pPr marL="571500" lvl="0" indent="-342900">
              <a:buFontTx/>
              <a:buChar char="►"/>
            </a:pP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</a:rPr>
              <a:t>ssh server encryption 3des-cbc      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3DES-CBC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</a:rPr>
              <a:t> encryption algorithm</a:t>
            </a:r>
          </a:p>
          <a:p>
            <a:pPr marL="571500" lvl="0" indent="-342900">
              <a:buFontTx/>
              <a:buChar char="►"/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</a:rPr>
              <a:t>  aes128-cbc    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AES128-CBC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</a:rPr>
              <a:t> encryption algorithm</a:t>
            </a:r>
          </a:p>
          <a:p>
            <a:pPr marL="571500" lvl="0" indent="-342900">
              <a:buFontTx/>
              <a:buChar char="►"/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</a:rPr>
              <a:t>  aes192-cbc    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AES192-CBC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</a:rPr>
              <a:t> encryption algorithm</a:t>
            </a:r>
          </a:p>
          <a:p>
            <a:pPr marL="571500" lvl="0" indent="-342900">
              <a:buFontTx/>
              <a:buChar char="►"/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</a:rPr>
              <a:t>  aes256-cbc    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AES256-CBC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</a:rPr>
              <a:t> encryption algorithm</a:t>
            </a:r>
          </a:p>
          <a:p>
            <a:pPr marL="571500" lvl="0" indent="-342900">
              <a:buFontTx/>
              <a:buChar char="►"/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</a:rPr>
              <a:t>  blowfish-</a:t>
            </a:r>
            <a:r>
              <a:rPr lang="en-US" sz="10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cbc</a:t>
            </a: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</a:rPr>
              <a:t>  BLOWFISH-CBC encryption algorithm</a:t>
            </a:r>
          </a:p>
          <a:p>
            <a:pPr marL="571500" lvl="0" indent="-342900">
              <a:buFontTx/>
              <a:buChar char="►"/>
            </a:pPr>
            <a:r>
              <a:rPr lang="en-US" sz="1000" b="1" dirty="0">
                <a:solidFill>
                  <a:prstClr val="black"/>
                </a:solidFill>
                <a:latin typeface="Consolas" panose="020B0609020204030204" pitchFamily="49" charset="0"/>
              </a:rPr>
              <a:t>  none          No encryption</a:t>
            </a:r>
          </a:p>
          <a:p>
            <a:pPr marL="571500" lvl="0" indent="-342900">
              <a:buFontTx/>
              <a:buChar char="►"/>
            </a:pP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 </a:t>
            </a:r>
            <a:r>
              <a:rPr lang="en-US" sz="1000" b="1" i="1" dirty="0">
                <a:solidFill>
                  <a:prstClr val="black"/>
                </a:solidFill>
                <a:latin typeface="Consolas" panose="020B0609020204030204" pitchFamily="49" charset="0"/>
              </a:rPr>
              <a:t>ssh server generate-key </a:t>
            </a:r>
            <a:r>
              <a:rPr lang="en-US" sz="1000" i="1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1000" i="1" dirty="0" err="1">
                <a:solidFill>
                  <a:srgbClr val="FF0000"/>
                </a:solidFill>
                <a:latin typeface="Consolas" panose="020B0609020204030204" pitchFamily="49" charset="0"/>
              </a:rPr>
              <a:t>apenas</a:t>
            </a:r>
            <a:r>
              <a:rPr lang="en-US" sz="1000" i="1" dirty="0">
                <a:solidFill>
                  <a:srgbClr val="FF0000"/>
                </a:solidFill>
                <a:latin typeface="Consolas" panose="020B0609020204030204" pitchFamily="49" charset="0"/>
              </a:rPr>
              <a:t> para v1)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 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VERSAO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 =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Versão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SSH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desejada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padrão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v2 (1, 2)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&lt;MODO&gt; = </a:t>
            </a:r>
            <a:r>
              <a:rPr lang="en-US" sz="1000" dirty="0" err="1">
                <a:solidFill>
                  <a:prstClr val="black"/>
                </a:solidFill>
                <a:latin typeface="Consolas" panose="020B0609020204030204" pitchFamily="49" charset="0"/>
              </a:rPr>
              <a:t>Modo</a:t>
            </a: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 de </a:t>
            </a:r>
            <a:r>
              <a:rPr lang="en-US" sz="1000" dirty="0" err="1">
                <a:solidFill>
                  <a:prstClr val="black"/>
                </a:solidFill>
                <a:latin typeface="Consolas" panose="020B0609020204030204" pitchFamily="49" charset="0"/>
              </a:rPr>
              <a:t>autenticação</a:t>
            </a: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 (local, aaa)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&lt;PROTOCOLO&gt; =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Protocolo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autenticação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(pap, chap)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36EA2A5D-46ED-4F90-A1D3-883FCC485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99034"/>
              </p:ext>
            </p:extLst>
          </p:nvPr>
        </p:nvGraphicFramePr>
        <p:xfrm>
          <a:off x="8269542" y="1241110"/>
          <a:ext cx="37724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ssh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</a:tbl>
          </a:graphicData>
        </a:graphic>
      </p:graphicFrame>
      <p:pic>
        <p:nvPicPr>
          <p:cNvPr id="29" name="Gráfico 28" descr="Chave">
            <a:extLst>
              <a:ext uri="{FF2B5EF4-FFF2-40B4-BE49-F238E27FC236}">
                <a16:creationId xmlns:a16="http://schemas.microsoft.com/office/drawing/2014/main" id="{D496EB1E-A9DC-4095-BAB5-8FD16AD0C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7799" y="3854724"/>
            <a:ext cx="1097280" cy="1097280"/>
          </a:xfrm>
          <a:prstGeom prst="rect">
            <a:avLst/>
          </a:prstGeom>
        </p:spPr>
      </p:pic>
      <p:pic>
        <p:nvPicPr>
          <p:cNvPr id="38" name="Gráfico 37" descr="Bloqueio">
            <a:extLst>
              <a:ext uri="{FF2B5EF4-FFF2-40B4-BE49-F238E27FC236}">
                <a16:creationId xmlns:a16="http://schemas.microsoft.com/office/drawing/2014/main" id="{4F7C5B67-84D1-4FB6-8E99-8434945EF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85389" y="312320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9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Primeiros passos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1080000" y="972000"/>
            <a:ext cx="5284950" cy="468000"/>
            <a:chOff x="5462588" y="2804374"/>
            <a:chExt cx="5284950" cy="468000"/>
          </a:xfrm>
        </p:grpSpPr>
        <p:sp>
          <p:nvSpPr>
            <p:cNvPr id="40" name="Forma livre 39">
              <a:hlinkClick r:id="rId2" action="ppaction://hlinksldjump"/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Acessando o equipamento</a:t>
              </a:r>
              <a:endParaRPr lang="pt-BR" sz="2400" kern="1200" dirty="0"/>
            </a:p>
          </p:txBody>
        </p:sp>
        <p:sp>
          <p:nvSpPr>
            <p:cNvPr id="41" name="Hexágono 40"/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1080000" y="1548000"/>
            <a:ext cx="5284950" cy="468000"/>
            <a:chOff x="5462588" y="2804374"/>
            <a:chExt cx="5284950" cy="468000"/>
          </a:xfrm>
        </p:grpSpPr>
        <p:sp>
          <p:nvSpPr>
            <p:cNvPr id="43" name="Forma livre 42">
              <a:hlinkClick r:id="rId3" action="ppaction://hlinksldjump"/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Entendendo a CLI</a:t>
              </a:r>
              <a:endParaRPr lang="pt-BR" sz="2400" kern="1200" dirty="0"/>
            </a:p>
          </p:txBody>
        </p:sp>
        <p:sp>
          <p:nvSpPr>
            <p:cNvPr id="44" name="Hexágono 43"/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Grupo 44">
            <a:extLst>
              <a:ext uri="{FF2B5EF4-FFF2-40B4-BE49-F238E27FC236}">
                <a16:creationId xmlns:a16="http://schemas.microsoft.com/office/drawing/2014/main" id="{7315D38D-2CBB-496C-9E3E-967B388817D0}"/>
              </a:ext>
            </a:extLst>
          </p:cNvPr>
          <p:cNvGrpSpPr/>
          <p:nvPr/>
        </p:nvGrpSpPr>
        <p:grpSpPr>
          <a:xfrm>
            <a:off x="1080000" y="2700000"/>
            <a:ext cx="5284950" cy="468000"/>
            <a:chOff x="5462588" y="2804374"/>
            <a:chExt cx="5284950" cy="468000"/>
          </a:xfrm>
        </p:grpSpPr>
        <p:sp>
          <p:nvSpPr>
            <p:cNvPr id="16" name="Forma livre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9137948A-2ED3-403F-A537-8543A2F545EB}"/>
                </a:ext>
              </a:extLst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Configurando o chassi</a:t>
              </a:r>
              <a:endParaRPr lang="pt-BR" sz="2400" kern="1200" dirty="0"/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DD0078BB-F590-43C5-98FC-0C956B4BA0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Grupo 76">
            <a:extLst>
              <a:ext uri="{FF2B5EF4-FFF2-40B4-BE49-F238E27FC236}">
                <a16:creationId xmlns:a16="http://schemas.microsoft.com/office/drawing/2014/main" id="{52BFD554-E6FB-487A-97EC-A34155003D4D}"/>
              </a:ext>
            </a:extLst>
          </p:cNvPr>
          <p:cNvGrpSpPr/>
          <p:nvPr/>
        </p:nvGrpSpPr>
        <p:grpSpPr>
          <a:xfrm>
            <a:off x="1080000" y="3276000"/>
            <a:ext cx="5284950" cy="468000"/>
            <a:chOff x="5462588" y="2804374"/>
            <a:chExt cx="5284950" cy="468000"/>
          </a:xfrm>
        </p:grpSpPr>
        <p:sp>
          <p:nvSpPr>
            <p:cNvPr id="19" name="Forma livre 77">
              <a:hlinkClick r:id="rId5" action="ppaction://hlinksldjump"/>
              <a:extLst>
                <a:ext uri="{FF2B5EF4-FFF2-40B4-BE49-F238E27FC236}">
                  <a16:creationId xmlns:a16="http://schemas.microsoft.com/office/drawing/2014/main" id="{5FFCCEB2-C6FD-49AD-A019-A2D20AF5A567}"/>
                </a:ext>
              </a:extLst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Gerenciando placas</a:t>
              </a:r>
              <a:endParaRPr lang="pt-BR" sz="2400" kern="1200" dirty="0"/>
            </a:p>
          </p:txBody>
        </p:sp>
        <p:sp>
          <p:nvSpPr>
            <p:cNvPr id="20" name="Hexágono 19">
              <a:extLst>
                <a:ext uri="{FF2B5EF4-FFF2-40B4-BE49-F238E27FC236}">
                  <a16:creationId xmlns:a16="http://schemas.microsoft.com/office/drawing/2014/main" id="{01E48CFD-DD27-4FD7-9A63-03462049F8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Grupo 95">
            <a:extLst>
              <a:ext uri="{FF2B5EF4-FFF2-40B4-BE49-F238E27FC236}">
                <a16:creationId xmlns:a16="http://schemas.microsoft.com/office/drawing/2014/main" id="{21E1E9D5-39F8-43F0-8119-A5A6D0B1646F}"/>
              </a:ext>
            </a:extLst>
          </p:cNvPr>
          <p:cNvGrpSpPr/>
          <p:nvPr/>
        </p:nvGrpSpPr>
        <p:grpSpPr>
          <a:xfrm>
            <a:off x="10899789" y="208799"/>
            <a:ext cx="1091355" cy="302402"/>
            <a:chOff x="5756505" y="2804374"/>
            <a:chExt cx="1091355" cy="302402"/>
          </a:xfrm>
        </p:grpSpPr>
        <p:sp>
          <p:nvSpPr>
            <p:cNvPr id="36" name="Forma livre 96">
              <a:hlinkClick r:id="rId6" action="ppaction://hlinksldjump"/>
              <a:extLst>
                <a:ext uri="{FF2B5EF4-FFF2-40B4-BE49-F238E27FC236}">
                  <a16:creationId xmlns:a16="http://schemas.microsoft.com/office/drawing/2014/main" id="{8D5A7C27-AC17-49D1-ACA5-C16F057527B0}"/>
                </a:ext>
              </a:extLst>
            </p:cNvPr>
            <p:cNvSpPr/>
            <p:nvPr/>
          </p:nvSpPr>
          <p:spPr>
            <a:xfrm>
              <a:off x="5887538" y="2804374"/>
              <a:ext cx="960322" cy="301628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F4792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dirty="0"/>
                <a:t>Topo</a:t>
              </a:r>
              <a:endParaRPr lang="pt-BR" kern="1200" dirty="0"/>
            </a:p>
          </p:txBody>
        </p:sp>
        <p:sp>
          <p:nvSpPr>
            <p:cNvPr id="37" name="Hexágono 36">
              <a:hlinkClick r:id="rId6" action="ppaction://hlinksldjump"/>
              <a:extLst>
                <a:ext uri="{FF2B5EF4-FFF2-40B4-BE49-F238E27FC236}">
                  <a16:creationId xmlns:a16="http://schemas.microsoft.com/office/drawing/2014/main" id="{32AE3226-F38E-4199-B8E4-D06005F84E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6505" y="2804376"/>
              <a:ext cx="350784" cy="302400"/>
            </a:xfrm>
            <a:prstGeom prst="hexagon">
              <a:avLst/>
            </a:prstGeom>
            <a:solidFill>
              <a:srgbClr val="F47920"/>
            </a:solidFill>
            <a:ln w="38100">
              <a:solidFill>
                <a:srgbClr val="F479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↑</a:t>
              </a:r>
            </a:p>
          </p:txBody>
        </p:sp>
      </p:grpSp>
      <p:grpSp>
        <p:nvGrpSpPr>
          <p:cNvPr id="50" name="Grupo 47">
            <a:extLst>
              <a:ext uri="{FF2B5EF4-FFF2-40B4-BE49-F238E27FC236}">
                <a16:creationId xmlns:a16="http://schemas.microsoft.com/office/drawing/2014/main" id="{32C3DDF7-3C06-47FB-93B2-0A257B9AAD61}"/>
              </a:ext>
            </a:extLst>
          </p:cNvPr>
          <p:cNvGrpSpPr/>
          <p:nvPr/>
        </p:nvGrpSpPr>
        <p:grpSpPr>
          <a:xfrm>
            <a:off x="1080000" y="2124000"/>
            <a:ext cx="5284950" cy="468000"/>
            <a:chOff x="5462588" y="2804374"/>
            <a:chExt cx="5284950" cy="468000"/>
          </a:xfrm>
        </p:grpSpPr>
        <p:sp>
          <p:nvSpPr>
            <p:cNvPr id="51" name="Forma livre 48">
              <a:hlinkClick r:id="rId7" action="ppaction://hlinksldjump"/>
              <a:extLst>
                <a:ext uri="{FF2B5EF4-FFF2-40B4-BE49-F238E27FC236}">
                  <a16:creationId xmlns:a16="http://schemas.microsoft.com/office/drawing/2014/main" id="{34AEC515-6FC7-4FAA-A523-D3FB505623F6}"/>
                </a:ext>
              </a:extLst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Comandos úteis</a:t>
              </a:r>
              <a:endParaRPr lang="pt-BR" sz="2400" kern="1200" dirty="0"/>
            </a:p>
          </p:txBody>
        </p:sp>
        <p:sp>
          <p:nvSpPr>
            <p:cNvPr id="52" name="Hexágono 51">
              <a:extLst>
                <a:ext uri="{FF2B5EF4-FFF2-40B4-BE49-F238E27FC236}">
                  <a16:creationId xmlns:a16="http://schemas.microsoft.com/office/drawing/2014/main" id="{800D3A6C-4472-49CE-9965-1F85B0EDB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52052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TELNET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9AE1A-1FBA-4046-AF76-4A72D2A756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oco Corp"/>
              <a:ea typeface="+mn-ea"/>
              <a:cs typeface="+mn-cs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2"/>
          </p:nvPr>
        </p:nvSpPr>
        <p:spPr>
          <a:xfrm>
            <a:off x="838201" y="1025388"/>
            <a:ext cx="7272600" cy="1692805"/>
          </a:xfrm>
        </p:spPr>
        <p:txBody>
          <a:bodyPr>
            <a:normAutofit/>
          </a:bodyPr>
          <a:lstStyle/>
          <a:p>
            <a:r>
              <a:rPr lang="pt-BR" dirty="0"/>
              <a:t>O acesso </a:t>
            </a:r>
            <a:r>
              <a:rPr lang="pt-BR" dirty="0" err="1"/>
              <a:t>telnet</a:t>
            </a:r>
            <a:r>
              <a:rPr lang="pt-BR" dirty="0"/>
              <a:t> vem bloqueado por padrão, é necessário habilita-lo e configurar de acordo com o desejado.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36" name="Hexágono 3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34" name="Hexágono 3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sp>
        <p:nvSpPr>
          <p:cNvPr id="37" name="Espaço Reservado para Conteúdo 8">
            <a:extLst>
              <a:ext uri="{FF2B5EF4-FFF2-40B4-BE49-F238E27FC236}">
                <a16:creationId xmlns:a16="http://schemas.microsoft.com/office/drawing/2014/main" id="{5D967B6C-8CD2-4413-9CD9-42E664A4BC56}"/>
              </a:ext>
            </a:extLst>
          </p:cNvPr>
          <p:cNvSpPr txBox="1">
            <a:spLocks/>
          </p:cNvSpPr>
          <p:nvPr/>
        </p:nvSpPr>
        <p:spPr>
          <a:xfrm>
            <a:off x="910800" y="1982790"/>
            <a:ext cx="7180618" cy="43735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  <a:p>
            <a:pPr marL="571500" lvl="0" indent="-342900">
              <a:buFontTx/>
              <a:buChar char="►"/>
            </a:pP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ZXAN(config)#line telnet server enable</a:t>
            </a:r>
          </a:p>
          <a:p>
            <a:pPr marL="571500" lvl="0" indent="-342900">
              <a:buFontTx/>
              <a:buChar char="►"/>
            </a:pP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ZXAN(config)#line telnet idle-timeout</a:t>
            </a:r>
          </a:p>
          <a:p>
            <a:pPr marL="571500" lvl="0" indent="-342900">
              <a:buFontTx/>
              <a:buChar char="►"/>
            </a:pP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ZXAN(config)#line telnet max-link</a:t>
            </a:r>
          </a:p>
          <a:p>
            <a:pPr marL="571500" lvl="0" indent="-342900">
              <a:buFontTx/>
              <a:buChar char="►"/>
            </a:pP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ZXAN(config)#line telnet max-source-connection</a:t>
            </a:r>
          </a:p>
          <a:p>
            <a:pPr marL="571500" lvl="0" indent="-342900">
              <a:buFontTx/>
              <a:buChar char="►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  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server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 = Telnet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&lt;MODO&gt; = </a:t>
            </a: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Modo de </a:t>
            </a:r>
            <a:r>
              <a:rPr lang="en-US" sz="1000" dirty="0" err="1">
                <a:solidFill>
                  <a:prstClr val="black"/>
                </a:solidFill>
                <a:latin typeface="Consolas" panose="020B0609020204030204" pitchFamily="49" charset="0"/>
              </a:rPr>
              <a:t>autenticação</a:t>
            </a:r>
            <a:r>
              <a:rPr lang="en-US" sz="1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&lt;PROTOCOLO&gt; =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Protocolo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autenticação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*************************************************************************</a:t>
            </a: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36EA2A5D-46ED-4F90-A1D3-883FCC485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427462"/>
              </p:ext>
            </p:extLst>
          </p:nvPr>
        </p:nvGraphicFramePr>
        <p:xfrm>
          <a:off x="8269542" y="1241110"/>
          <a:ext cx="37724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users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</a:tbl>
          </a:graphicData>
        </a:graphic>
      </p:graphicFrame>
      <p:pic>
        <p:nvPicPr>
          <p:cNvPr id="29" name="Gráfico 28" descr="Chave">
            <a:extLst>
              <a:ext uri="{FF2B5EF4-FFF2-40B4-BE49-F238E27FC236}">
                <a16:creationId xmlns:a16="http://schemas.microsoft.com/office/drawing/2014/main" id="{D496EB1E-A9DC-4095-BAB5-8FD16AD0C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7799" y="3854724"/>
            <a:ext cx="1097280" cy="1097280"/>
          </a:xfrm>
          <a:prstGeom prst="rect">
            <a:avLst/>
          </a:prstGeom>
        </p:spPr>
      </p:pic>
      <p:pic>
        <p:nvPicPr>
          <p:cNvPr id="38" name="Gráfico 37" descr="Bloqueio">
            <a:extLst>
              <a:ext uri="{FF2B5EF4-FFF2-40B4-BE49-F238E27FC236}">
                <a16:creationId xmlns:a16="http://schemas.microsoft.com/office/drawing/2014/main" id="{4F7C5B67-84D1-4FB6-8E99-8434945EF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85389" y="3123204"/>
            <a:ext cx="1828800" cy="182880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8BC62F0-731E-4651-BF65-1777FD9DC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184186"/>
              </p:ext>
            </p:extLst>
          </p:nvPr>
        </p:nvGraphicFramePr>
        <p:xfrm>
          <a:off x="8269542" y="2177077"/>
          <a:ext cx="37724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terminal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00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14857-F5DA-4773-8399-CAE9F257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usuário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981F16-5B6D-4DEC-B656-C8E95A88F5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982D51-6CDB-49E1-AA54-758FEA440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9889602-5925-4E1B-A72F-83452FF0E0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025390"/>
            <a:ext cx="7272599" cy="993415"/>
          </a:xfrm>
        </p:spPr>
        <p:txBody>
          <a:bodyPr>
            <a:normAutofit/>
          </a:bodyPr>
          <a:lstStyle/>
          <a:p>
            <a:r>
              <a:rPr lang="pt-BR" dirty="0"/>
              <a:t>O comando </a:t>
            </a:r>
            <a:r>
              <a:rPr lang="pt-BR" b="1" i="1" dirty="0"/>
              <a:t>configure terminal </a:t>
            </a:r>
            <a:r>
              <a:rPr lang="pt-BR" dirty="0"/>
              <a:t>nos leva a </a:t>
            </a:r>
            <a:r>
              <a:rPr lang="pt-BR" dirty="0" err="1"/>
              <a:t>view</a:t>
            </a:r>
            <a:r>
              <a:rPr lang="pt-BR" dirty="0"/>
              <a:t> de configuração do equipamento, em seguida modo de configuração de usuários system-</a:t>
            </a:r>
            <a:r>
              <a:rPr lang="pt-BR" dirty="0" err="1"/>
              <a:t>user</a:t>
            </a:r>
            <a:r>
              <a:rPr lang="pt-BR" dirty="0"/>
              <a:t>.</a:t>
            </a:r>
          </a:p>
        </p:txBody>
      </p:sp>
      <p:sp>
        <p:nvSpPr>
          <p:cNvPr id="11" name="Espaço Reservado para Conteúdo 8">
            <a:extLst>
              <a:ext uri="{FF2B5EF4-FFF2-40B4-BE49-F238E27FC236}">
                <a16:creationId xmlns:a16="http://schemas.microsoft.com/office/drawing/2014/main" id="{FD2193E7-3E67-4223-BCF7-311178695D0B}"/>
              </a:ext>
            </a:extLst>
          </p:cNvPr>
          <p:cNvSpPr txBox="1">
            <a:spLocks/>
          </p:cNvSpPr>
          <p:nvPr/>
        </p:nvSpPr>
        <p:spPr>
          <a:xfrm>
            <a:off x="910800" y="2198196"/>
            <a:ext cx="5669857" cy="397876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latin typeface="Consolas" panose="020B0609020204030204" pitchFamily="49" charset="0"/>
              </a:rPr>
              <a:t>Criando</a:t>
            </a:r>
            <a:r>
              <a:rPr lang="en-US" sz="1000" dirty="0">
                <a:latin typeface="Consolas" panose="020B0609020204030204" pitchFamily="49" charset="0"/>
              </a:rPr>
              <a:t> User Name / Password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ZXAN(config)#system-user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ZXAN(config-system-user)#user-name multipro2020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ZXAN(config-system-user-username)#password Multi@2020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 err="1">
                <a:latin typeface="Consolas" panose="020B0609020204030204" pitchFamily="49" charset="0"/>
              </a:rPr>
              <a:t>Aplicando</a:t>
            </a:r>
            <a:r>
              <a:rPr lang="en-US" sz="1000" dirty="0">
                <a:latin typeface="Consolas" panose="020B0609020204030204" pitchFamily="49" charset="0"/>
              </a:rPr>
              <a:t> User  Templates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ZXAN(config-system-user-username)#bind authentication-template 1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ZXAN(config-system-user-username)#bind authorization-template 1</a:t>
            </a:r>
          </a:p>
          <a:p>
            <a:r>
              <a:rPr lang="en-US" sz="1000" dirty="0">
                <a:latin typeface="Consolas" panose="020B0609020204030204" pitchFamily="49" charset="0"/>
              </a:rPr>
              <a:t>ZXAN(config-system-user-username)#exit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98E373E-0425-4898-9A9A-2CDA3C0CA351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13" name="Grupo 95">
              <a:extLst>
                <a:ext uri="{FF2B5EF4-FFF2-40B4-BE49-F238E27FC236}">
                  <a16:creationId xmlns:a16="http://schemas.microsoft.com/office/drawing/2014/main" id="{CEB7B09C-A550-4B78-B7D9-949837FAF50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18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041D3A10-4271-4D7E-8BA0-2E48CCB9AA53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lvl="1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kern="1200" dirty="0"/>
                  <a:t>Topo</a:t>
                </a:r>
              </a:p>
            </p:txBody>
          </p:sp>
          <p:sp>
            <p:nvSpPr>
              <p:cNvPr id="19" name="Hexágono 18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4369B208-9D1D-4A1C-8A23-F8BC3B305B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↑</a:t>
                </a:r>
              </a:p>
            </p:txBody>
          </p:sp>
        </p:grpSp>
        <p:grpSp>
          <p:nvGrpSpPr>
            <p:cNvPr id="15" name="Grupo 95">
              <a:extLst>
                <a:ext uri="{FF2B5EF4-FFF2-40B4-BE49-F238E27FC236}">
                  <a16:creationId xmlns:a16="http://schemas.microsoft.com/office/drawing/2014/main" id="{6AF8B891-00FF-4E58-B54C-B08995171351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16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F682204B-A93F-449D-A150-5C0725DBA00A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lvl="1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dirty="0"/>
                  <a:t>Menu</a:t>
                </a:r>
                <a:endParaRPr lang="pt-BR" kern="1200" dirty="0"/>
              </a:p>
            </p:txBody>
          </p:sp>
          <p:sp>
            <p:nvSpPr>
              <p:cNvPr id="17" name="Hexágono 1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13ECA4C-1199-479F-8CA0-C1A2A46506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←</a:t>
                </a:r>
              </a:p>
            </p:txBody>
          </p:sp>
        </p:grpSp>
      </p:grpSp>
      <p:sp>
        <p:nvSpPr>
          <p:cNvPr id="6" name="Espaço Reservado para Conteúdo 8">
            <a:extLst>
              <a:ext uri="{FF2B5EF4-FFF2-40B4-BE49-F238E27FC236}">
                <a16:creationId xmlns:a16="http://schemas.microsoft.com/office/drawing/2014/main" id="{096497C9-1F5A-4F06-9659-6357FA8E4CB1}"/>
              </a:ext>
            </a:extLst>
          </p:cNvPr>
          <p:cNvSpPr txBox="1">
            <a:spLocks/>
          </p:cNvSpPr>
          <p:nvPr/>
        </p:nvSpPr>
        <p:spPr>
          <a:xfrm>
            <a:off x="6580657" y="2198191"/>
            <a:ext cx="5410487" cy="397876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Consolas" panose="020B0609020204030204" pitchFamily="49" charset="0"/>
              </a:rPr>
              <a:t>Configurando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</a:rPr>
              <a:t>os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</a:rPr>
              <a:t>Modelos</a:t>
            </a:r>
            <a:r>
              <a:rPr lang="en-US" sz="1200" dirty="0">
                <a:latin typeface="Consolas" panose="020B0609020204030204" pitchFamily="49" charset="0"/>
              </a:rPr>
              <a:t> de </a:t>
            </a:r>
            <a:r>
              <a:rPr lang="en-US" sz="1200" dirty="0" err="1">
                <a:latin typeface="Consolas" panose="020B0609020204030204" pitchFamily="49" charset="0"/>
              </a:rPr>
              <a:t>Autorização</a:t>
            </a:r>
            <a:r>
              <a:rPr lang="en-US" sz="1200" dirty="0">
                <a:latin typeface="Consolas" panose="020B0609020204030204" pitchFamily="49" charset="0"/>
              </a:rPr>
              <a:t> e </a:t>
            </a:r>
            <a:r>
              <a:rPr lang="en-US" sz="1200" dirty="0" err="1">
                <a:latin typeface="Consolas" panose="020B0609020204030204" pitchFamily="49" charset="0"/>
              </a:rPr>
              <a:t>Autorização</a:t>
            </a:r>
            <a:r>
              <a:rPr lang="en-US" sz="1200" dirty="0">
                <a:latin typeface="Consolas" panose="020B0609020204030204" pitchFamily="49" charset="0"/>
              </a:rPr>
              <a:t> para um </a:t>
            </a:r>
            <a:r>
              <a:rPr lang="en-US" sz="1200" dirty="0" err="1">
                <a:latin typeface="Consolas" panose="020B0609020204030204" pitchFamily="49" charset="0"/>
              </a:rPr>
              <a:t>Usuário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ZXAN(config-system-user)#authentication-template 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ZXAN(config-system-user-</a:t>
            </a:r>
            <a:r>
              <a:rPr lang="en-US" sz="1200" dirty="0" err="1">
                <a:latin typeface="Consolas" panose="020B0609020204030204" pitchFamily="49" charset="0"/>
              </a:rPr>
              <a:t>authen</a:t>
            </a:r>
            <a:r>
              <a:rPr lang="en-US" sz="1200" dirty="0">
                <a:latin typeface="Consolas" panose="020B0609020204030204" pitchFamily="49" charset="0"/>
              </a:rPr>
              <a:t>-temp)#bind </a:t>
            </a:r>
            <a:r>
              <a:rPr lang="en-US" sz="1200" dirty="0" err="1">
                <a:latin typeface="Consolas" panose="020B0609020204030204" pitchFamily="49" charset="0"/>
              </a:rPr>
              <a:t>aaa</a:t>
            </a:r>
            <a:r>
              <a:rPr lang="en-US" sz="1200" dirty="0">
                <a:latin typeface="Consolas" panose="020B0609020204030204" pitchFamily="49" charset="0"/>
              </a:rPr>
              <a:t>-authentication-template 2001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ZXAN(config-system-user)#authorization-template 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ZXAN(config-system-user-author-temp)#bind </a:t>
            </a:r>
            <a:r>
              <a:rPr lang="en-US" sz="1200" dirty="0" err="1">
                <a:latin typeface="Consolas" panose="020B0609020204030204" pitchFamily="49" charset="0"/>
              </a:rPr>
              <a:t>aaa</a:t>
            </a:r>
            <a:r>
              <a:rPr lang="en-US" sz="1200" dirty="0">
                <a:latin typeface="Consolas" panose="020B0609020204030204" pitchFamily="49" charset="0"/>
              </a:rPr>
              <a:t>-authorization-template 2001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ZXAN(config-system-user-author-temp)#local-privilege-level 15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ZXAN(config-system-user-author-temp)#exit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ZXAN(config-system-user)#exit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 err="1">
                <a:latin typeface="Consolas" panose="020B0609020204030204" pitchFamily="49" charset="0"/>
              </a:rPr>
              <a:t>Configurando</a:t>
            </a:r>
            <a:r>
              <a:rPr lang="en-US" sz="1200" dirty="0">
                <a:latin typeface="Consolas" panose="020B0609020204030204" pitchFamily="49" charset="0"/>
              </a:rPr>
              <a:t> um </a:t>
            </a:r>
            <a:r>
              <a:rPr lang="en-US" sz="1200" dirty="0" err="1">
                <a:latin typeface="Consolas" panose="020B0609020204030204" pitchFamily="49" charset="0"/>
              </a:rPr>
              <a:t>modelo</a:t>
            </a:r>
            <a:r>
              <a:rPr lang="en-US" sz="1200" dirty="0">
                <a:latin typeface="Consolas" panose="020B0609020204030204" pitchFamily="49" charset="0"/>
              </a:rPr>
              <a:t> de </a:t>
            </a:r>
            <a:r>
              <a:rPr lang="en-US" sz="1200" dirty="0" err="1">
                <a:latin typeface="Consolas" panose="020B0609020204030204" pitchFamily="49" charset="0"/>
              </a:rPr>
              <a:t>autenticação</a:t>
            </a:r>
            <a:r>
              <a:rPr lang="en-US" sz="1200" dirty="0">
                <a:latin typeface="Consolas" panose="020B0609020204030204" pitchFamily="49" charset="0"/>
              </a:rPr>
              <a:t> e </a:t>
            </a:r>
            <a:r>
              <a:rPr lang="en-US" sz="1200" dirty="0" err="1">
                <a:latin typeface="Consolas" panose="020B0609020204030204" pitchFamily="49" charset="0"/>
              </a:rPr>
              <a:t>autorização</a:t>
            </a:r>
            <a:r>
              <a:rPr lang="en-US" sz="1200" dirty="0">
                <a:latin typeface="Consolas" panose="020B0609020204030204" pitchFamily="49" charset="0"/>
              </a:rPr>
              <a:t> AAA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ZXAN(config)#aaa-authentication-template 2001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ZXAN(config-</a:t>
            </a:r>
            <a:r>
              <a:rPr lang="en-US" sz="1200" dirty="0" err="1">
                <a:latin typeface="Consolas" panose="020B0609020204030204" pitchFamily="49" charset="0"/>
              </a:rPr>
              <a:t>aaa</a:t>
            </a:r>
            <a:r>
              <a:rPr lang="en-US" sz="1200" dirty="0">
                <a:latin typeface="Consolas" panose="020B0609020204030204" pitchFamily="49" charset="0"/>
              </a:rPr>
              <a:t>-</a:t>
            </a:r>
            <a:r>
              <a:rPr lang="en-US" sz="1200" dirty="0" err="1">
                <a:latin typeface="Consolas" panose="020B0609020204030204" pitchFamily="49" charset="0"/>
              </a:rPr>
              <a:t>authen</a:t>
            </a:r>
            <a:r>
              <a:rPr lang="en-US" sz="1200" dirty="0">
                <a:latin typeface="Consolas" panose="020B0609020204030204" pitchFamily="49" charset="0"/>
              </a:rPr>
              <a:t>-template)#aaa-authentication-type local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ZXAN(config-</a:t>
            </a:r>
            <a:r>
              <a:rPr lang="en-US" sz="1200" dirty="0" err="1">
                <a:latin typeface="Consolas" panose="020B0609020204030204" pitchFamily="49" charset="0"/>
              </a:rPr>
              <a:t>aaa</a:t>
            </a:r>
            <a:r>
              <a:rPr lang="en-US" sz="1200" dirty="0">
                <a:latin typeface="Consolas" panose="020B0609020204030204" pitchFamily="49" charset="0"/>
              </a:rPr>
              <a:t>-</a:t>
            </a:r>
            <a:r>
              <a:rPr lang="en-US" sz="1200" dirty="0" err="1">
                <a:latin typeface="Consolas" panose="020B0609020204030204" pitchFamily="49" charset="0"/>
              </a:rPr>
              <a:t>authen</a:t>
            </a:r>
            <a:r>
              <a:rPr lang="en-US" sz="1200" dirty="0">
                <a:latin typeface="Consolas" panose="020B0609020204030204" pitchFamily="49" charset="0"/>
              </a:rPr>
              <a:t>-template)#exit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ZXAN(config)#aaa-authorization-template 2001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ZXAN(config-</a:t>
            </a:r>
            <a:r>
              <a:rPr lang="en-US" sz="1200" dirty="0" err="1">
                <a:latin typeface="Consolas" panose="020B0609020204030204" pitchFamily="49" charset="0"/>
              </a:rPr>
              <a:t>aaa</a:t>
            </a:r>
            <a:r>
              <a:rPr lang="en-US" sz="1200" dirty="0">
                <a:latin typeface="Consolas" panose="020B0609020204030204" pitchFamily="49" charset="0"/>
              </a:rPr>
              <a:t>-author-template)#aaa-authorization-type local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ZXAN(config-</a:t>
            </a:r>
            <a:r>
              <a:rPr lang="en-US" sz="1200" dirty="0" err="1">
                <a:latin typeface="Consolas" panose="020B0609020204030204" pitchFamily="49" charset="0"/>
              </a:rPr>
              <a:t>aaa</a:t>
            </a:r>
            <a:r>
              <a:rPr lang="en-US" sz="1200" dirty="0">
                <a:latin typeface="Consolas" panose="020B0609020204030204" pitchFamily="49" charset="0"/>
              </a:rPr>
              <a:t>-author-template)#exit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ZXAN(config-system-user)#exit</a:t>
            </a:r>
          </a:p>
        </p:txBody>
      </p:sp>
    </p:spTree>
    <p:extLst>
      <p:ext uri="{BB962C8B-B14F-4D97-AF65-F5344CB8AC3E}">
        <p14:creationId xmlns:p14="http://schemas.microsoft.com/office/powerpoint/2010/main" val="899301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</a:t>
            </a:r>
            <a:r>
              <a:rPr lang="pt-BR" dirty="0" err="1"/>
              <a:t>usÚArios</a:t>
            </a:r>
            <a:r>
              <a:rPr lang="pt-BR" dirty="0"/>
              <a:t> PADRÃO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pt-BR" noProof="0" dirty="0"/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179AE1A-1FBA-4046-AF76-4A72D2A7562B}" type="slidenum">
              <a:rPr lang="pt-BR" noProof="0" smtClean="0"/>
              <a:pPr lvl="0"/>
              <a:t>22</a:t>
            </a:fld>
            <a:endParaRPr lang="pt-BR" noProof="0" dirty="0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36" name="Hexágono 3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34" name="Hexágono 3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36EA2A5D-46ED-4F90-A1D3-883FCC485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02009"/>
              </p:ext>
            </p:extLst>
          </p:nvPr>
        </p:nvGraphicFramePr>
        <p:xfrm>
          <a:off x="8269542" y="1241110"/>
          <a:ext cx="37724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username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users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29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Foco Corp" panose="020B0504050202020203"/>
                        </a:rPr>
                        <a:t>ZXAN#show</a:t>
                      </a:r>
                      <a:r>
                        <a:rPr lang="en-US" sz="1600" dirty="0">
                          <a:latin typeface="Foco Corp" panose="020B0504050202020203"/>
                        </a:rPr>
                        <a:t> local-user state debug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822100"/>
                  </a:ext>
                </a:extLst>
              </a:tr>
            </a:tbl>
          </a:graphicData>
        </a:graphic>
      </p:graphicFrame>
      <p:sp>
        <p:nvSpPr>
          <p:cNvPr id="18" name="Espaço Reservado para Conteúdo 6">
            <a:extLst>
              <a:ext uri="{FF2B5EF4-FFF2-40B4-BE49-F238E27FC236}">
                <a16:creationId xmlns:a16="http://schemas.microsoft.com/office/drawing/2014/main" id="{8FA3490D-4CFF-4236-9342-867F98ED1E6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1" y="1025389"/>
            <a:ext cx="7272600" cy="1088420"/>
          </a:xfrm>
        </p:spPr>
        <p:txBody>
          <a:bodyPr>
            <a:normAutofit/>
          </a:bodyPr>
          <a:lstStyle/>
          <a:p>
            <a:r>
              <a:rPr lang="pt-BR" dirty="0"/>
              <a:t>Caso escolha-se a autenticação local se faz necessário criar e gerenciar os usuários localmente no equipamento.</a:t>
            </a:r>
          </a:p>
          <a:p>
            <a:r>
              <a:rPr lang="pt-BR" dirty="0"/>
              <a:t>Apenas usuários com privilégio 15 podem criar e deletar usuários.</a:t>
            </a:r>
          </a:p>
        </p:txBody>
      </p:sp>
      <p:sp>
        <p:nvSpPr>
          <p:cNvPr id="22" name="Espaço Reservado para Conteúdo 8">
            <a:extLst>
              <a:ext uri="{FF2B5EF4-FFF2-40B4-BE49-F238E27FC236}">
                <a16:creationId xmlns:a16="http://schemas.microsoft.com/office/drawing/2014/main" id="{64346D3B-720E-4886-B9A9-C3E9010E7868}"/>
              </a:ext>
            </a:extLst>
          </p:cNvPr>
          <p:cNvSpPr txBox="1">
            <a:spLocks/>
          </p:cNvSpPr>
          <p:nvPr/>
        </p:nvSpPr>
        <p:spPr>
          <a:xfrm>
            <a:off x="910801" y="2293199"/>
            <a:ext cx="7180618" cy="388376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  <a:p>
            <a:pPr marL="571500" indent="-342900">
              <a:buFontTx/>
              <a:buChar char="►"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ZXAN(config)#system-user</a:t>
            </a:r>
          </a:p>
          <a:p>
            <a:pPr marL="571500" indent="-342900">
              <a:buFontTx/>
              <a:buChar char="►"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ZXAN(config-system-user-username)#password admin</a:t>
            </a:r>
          </a:p>
          <a:p>
            <a:pPr marL="571500" indent="-342900">
              <a:buFontTx/>
              <a:buChar char="►"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ZXAN(config-system-user-username)#password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admin@ZTE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571500" indent="-342900">
              <a:buFontTx/>
              <a:buChar char="►"/>
            </a:pP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Detetando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Usúarios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571500" indent="-342900">
              <a:buFontTx/>
              <a:buChar char="►"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ZXAN(config-system-user)#no user-name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NOME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&gt; = Nome do </a:t>
            </a:r>
            <a:r>
              <a:rPr kumimoji="0" lang="pt-BR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usuário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pt-BR" sz="1200" dirty="0">
                <a:solidFill>
                  <a:prstClr val="black"/>
                </a:solidFill>
                <a:latin typeface="Consolas" panose="020B0609020204030204" pitchFamily="49" charset="0"/>
              </a:rPr>
              <a:t>até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16 </a:t>
            </a:r>
            <a:r>
              <a:rPr kumimoji="0" lang="pt-BR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caracteres</a:t>
            </a:r>
            <a:endParaRPr lang="pt-BR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	(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pt-BR" sz="1200" dirty="0">
                <a:solidFill>
                  <a:prstClr val="black"/>
                </a:solidFill>
                <a:latin typeface="Consolas" panose="020B0609020204030204" pitchFamily="49" charset="0"/>
              </a:rPr>
              <a:t>minúsculo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, numeral, _ 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&lt;SENHA&gt; = </a:t>
            </a:r>
            <a:r>
              <a:rPr lang="pt-BR" sz="1200" dirty="0">
                <a:solidFill>
                  <a:prstClr val="black"/>
                </a:solidFill>
                <a:latin typeface="Consolas" panose="020B0609020204030204" pitchFamily="49" charset="0"/>
              </a:rPr>
              <a:t>Senha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do </a:t>
            </a:r>
            <a:r>
              <a:rPr lang="pt-BR" sz="1200" dirty="0">
                <a:solidFill>
                  <a:prstClr val="black"/>
                </a:solidFill>
                <a:latin typeface="Consolas" panose="020B0609020204030204" pitchFamily="49" charset="0"/>
              </a:rPr>
              <a:t>usuário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, de 3 a 16 </a:t>
            </a:r>
            <a:r>
              <a:rPr lang="pt-BR" sz="1200" dirty="0">
                <a:solidFill>
                  <a:prstClr val="black"/>
                </a:solidFill>
                <a:latin typeface="Consolas" panose="020B0609020204030204" pitchFamily="49" charset="0"/>
              </a:rPr>
              <a:t>caracteres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pt-BR" sz="1200" dirty="0">
                <a:solidFill>
                  <a:prstClr val="black"/>
                </a:solidFill>
                <a:latin typeface="Consolas" panose="020B0609020204030204" pitchFamily="49" charset="0"/>
              </a:rPr>
              <a:t>sem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pt-BR" sz="1200" dirty="0">
                <a:solidFill>
                  <a:prstClr val="black"/>
                </a:solidFill>
                <a:latin typeface="Consolas" panose="020B0609020204030204" pitchFamily="49" charset="0"/>
              </a:rPr>
              <a:t>espaço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pt-BR" sz="1200" dirty="0">
                <a:solidFill>
                  <a:prstClr val="black"/>
                </a:solidFill>
                <a:latin typeface="Consolas" panose="020B0609020204030204" pitchFamily="49" charset="0"/>
              </a:rPr>
              <a:t>minúsculo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, </a:t>
            </a:r>
            <a:r>
              <a:rPr lang="pt-BR" sz="1200" dirty="0">
                <a:solidFill>
                  <a:prstClr val="black"/>
                </a:solidFill>
                <a:latin typeface="Consolas" panose="020B0609020204030204" pitchFamily="49" charset="0"/>
              </a:rPr>
              <a:t>maiúsculo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, numeral, _`*-=~!@ #$%^&amp;()_+[]{}|;':,./&lt;&gt;\\ </a:t>
            </a:r>
            <a:r>
              <a:rPr lang="en-US" sz="1200" b="1" dirty="0">
                <a:solidFill>
                  <a:prstClr val="black"/>
                </a:solidFill>
                <a:latin typeface="Consolas" panose="020B0609020204030204" pitchFamily="49" charset="0"/>
              </a:rPr>
              <a:t>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&lt;NIVEL&gt; = </a:t>
            </a:r>
            <a:r>
              <a:rPr kumimoji="0" lang="pt-BR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Nível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de </a:t>
            </a:r>
            <a:r>
              <a:rPr kumimoji="0" lang="pt-BR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privilégio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do </a:t>
            </a:r>
            <a:r>
              <a:rPr kumimoji="0" lang="pt-BR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cliente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 (0~15)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</p:txBody>
      </p:sp>
      <p:pic>
        <p:nvPicPr>
          <p:cNvPr id="23" name="Gráfico 22" descr="Usuários">
            <a:extLst>
              <a:ext uri="{FF2B5EF4-FFF2-40B4-BE49-F238E27FC236}">
                <a16:creationId xmlns:a16="http://schemas.microsoft.com/office/drawing/2014/main" id="{8759E566-A2AB-4657-A45D-C3EA576F1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3623" y="3454379"/>
            <a:ext cx="1737360" cy="173736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75A59C28-14BD-42CA-9E8D-EB212FA34CE6}"/>
              </a:ext>
            </a:extLst>
          </p:cNvPr>
          <p:cNvGrpSpPr/>
          <p:nvPr/>
        </p:nvGrpSpPr>
        <p:grpSpPr>
          <a:xfrm>
            <a:off x="8630623" y="3602546"/>
            <a:ext cx="1828800" cy="1828800"/>
            <a:chOff x="8462912" y="2761219"/>
            <a:chExt cx="1828800" cy="1828800"/>
          </a:xfrm>
        </p:grpSpPr>
        <p:pic>
          <p:nvPicPr>
            <p:cNvPr id="5" name="Gráfico 4" descr="Usuário">
              <a:extLst>
                <a:ext uri="{FF2B5EF4-FFF2-40B4-BE49-F238E27FC236}">
                  <a16:creationId xmlns:a16="http://schemas.microsoft.com/office/drawing/2014/main" id="{8B30FD6B-B0E0-451F-981D-059C5879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62912" y="2761219"/>
              <a:ext cx="1828800" cy="1828800"/>
            </a:xfrm>
            <a:prstGeom prst="rect">
              <a:avLst/>
            </a:prstGeom>
          </p:spPr>
        </p:pic>
        <p:pic>
          <p:nvPicPr>
            <p:cNvPr id="24" name="Gráfico 23" descr="Crachá de Funcionário">
              <a:extLst>
                <a:ext uri="{FF2B5EF4-FFF2-40B4-BE49-F238E27FC236}">
                  <a16:creationId xmlns:a16="http://schemas.microsoft.com/office/drawing/2014/main" id="{5D8762DC-42A0-48A7-880C-B98E49FA9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77312" y="3801772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Gerenciando usuários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pt-BR" noProof="0" dirty="0"/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179AE1A-1FBA-4046-AF76-4A72D2A7562B}" type="slidenum">
              <a:rPr lang="pt-BR" noProof="0" smtClean="0"/>
              <a:pPr lvl="0"/>
              <a:t>23</a:t>
            </a:fld>
            <a:endParaRPr lang="pt-BR" noProof="0" dirty="0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36" name="Hexágono 3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34" name="Hexágono 3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36EA2A5D-46ED-4F90-A1D3-883FCC485032}"/>
              </a:ext>
            </a:extLst>
          </p:cNvPr>
          <p:cNvGraphicFramePr>
            <a:graphicFrameLocks noGrp="1"/>
          </p:cNvGraphicFramePr>
          <p:nvPr/>
        </p:nvGraphicFramePr>
        <p:xfrm>
          <a:off x="8269542" y="1241110"/>
          <a:ext cx="37724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username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users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29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username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login-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info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822100"/>
                  </a:ext>
                </a:extLst>
              </a:tr>
            </a:tbl>
          </a:graphicData>
        </a:graphic>
      </p:graphicFrame>
      <p:sp>
        <p:nvSpPr>
          <p:cNvPr id="18" name="Espaço Reservado para Conteúdo 6">
            <a:extLst>
              <a:ext uri="{FF2B5EF4-FFF2-40B4-BE49-F238E27FC236}">
                <a16:creationId xmlns:a16="http://schemas.microsoft.com/office/drawing/2014/main" id="{8FA3490D-4CFF-4236-9342-867F98ED1E6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1" y="1025388"/>
            <a:ext cx="7272600" cy="1253417"/>
          </a:xfrm>
        </p:spPr>
        <p:txBody>
          <a:bodyPr>
            <a:normAutofit/>
          </a:bodyPr>
          <a:lstStyle/>
          <a:p>
            <a:r>
              <a:rPr lang="pt-BR" dirty="0"/>
              <a:t>Para desconectar um usuário é preciso identificar a linha do mesmo e depois encerrar a conexão TCP.</a:t>
            </a:r>
          </a:p>
          <a:p>
            <a:r>
              <a:rPr lang="pt-BR" b="1" dirty="0">
                <a:solidFill>
                  <a:srgbClr val="FF0000"/>
                </a:solidFill>
              </a:rPr>
              <a:t>**Cuidado! </a:t>
            </a:r>
            <a:r>
              <a:rPr lang="pt-BR" dirty="0">
                <a:solidFill>
                  <a:srgbClr val="FF0000"/>
                </a:solidFill>
              </a:rPr>
              <a:t>É possível desconectar a si mesmo por engano.</a:t>
            </a:r>
            <a:r>
              <a:rPr lang="pt-BR" b="1" dirty="0">
                <a:solidFill>
                  <a:srgbClr val="FF0000"/>
                </a:solidFill>
              </a:rPr>
              <a:t> **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2" name="Espaço Reservado para Conteúdo 8">
            <a:extLst>
              <a:ext uri="{FF2B5EF4-FFF2-40B4-BE49-F238E27FC236}">
                <a16:creationId xmlns:a16="http://schemas.microsoft.com/office/drawing/2014/main" id="{64346D3B-720E-4886-B9A9-C3E9010E7868}"/>
              </a:ext>
            </a:extLst>
          </p:cNvPr>
          <p:cNvSpPr txBox="1">
            <a:spLocks/>
          </p:cNvSpPr>
          <p:nvPr/>
        </p:nvSpPr>
        <p:spPr>
          <a:xfrm>
            <a:off x="955077" y="2458191"/>
            <a:ext cx="7180618" cy="371877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  <a:p>
            <a:pPr lvl="0">
              <a:defRPr/>
            </a:pP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ZXAN#sh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users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  Line      User      Host(s)          Idle     Login       Location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* 66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vty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0  </a:t>
            </a:r>
            <a:r>
              <a:rPr lang="en-US" sz="1200" dirty="0" err="1">
                <a:solidFill>
                  <a:prstClr val="black"/>
                </a:solidFill>
                <a:latin typeface="Consolas" panose="020B0609020204030204" pitchFamily="49" charset="0"/>
              </a:rPr>
              <a:t>badam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    idle             00:00:00 2020-10-08  192.168.86.110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                             12:01:48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ZXAN#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-------------------------------------------------------------------------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ZXAN#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clear line </a:t>
            </a:r>
            <a:r>
              <a:rPr lang="en-US" sz="12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vty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0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-------------------------------------------------------------------------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LAB_C320# </a:t>
            </a:r>
            <a:r>
              <a:rPr lang="en-US" sz="1200" b="1" i="1" dirty="0">
                <a:solidFill>
                  <a:prstClr val="black"/>
                </a:solidFill>
                <a:latin typeface="Consolas" panose="020B0609020204030204" pitchFamily="49" charset="0"/>
              </a:rPr>
              <a:t>show users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  Line      User       Privilege   Host(s)          Idle        Location</a:t>
            </a:r>
          </a:p>
          <a:p>
            <a:pPr lvl="0">
              <a:defRPr/>
            </a:pP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* 0  con 0             15           idle           00:00:00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*************************************************************************</a:t>
            </a:r>
          </a:p>
        </p:txBody>
      </p:sp>
      <p:pic>
        <p:nvPicPr>
          <p:cNvPr id="23" name="Gráfico 22" descr="Usuários">
            <a:extLst>
              <a:ext uri="{FF2B5EF4-FFF2-40B4-BE49-F238E27FC236}">
                <a16:creationId xmlns:a16="http://schemas.microsoft.com/office/drawing/2014/main" id="{8759E566-A2AB-4657-A45D-C3EA576F1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3623" y="3454379"/>
            <a:ext cx="1737360" cy="173736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75A59C28-14BD-42CA-9E8D-EB212FA34CE6}"/>
              </a:ext>
            </a:extLst>
          </p:cNvPr>
          <p:cNvGrpSpPr/>
          <p:nvPr/>
        </p:nvGrpSpPr>
        <p:grpSpPr>
          <a:xfrm>
            <a:off x="8630623" y="3602546"/>
            <a:ext cx="1828800" cy="1828800"/>
            <a:chOff x="8462912" y="2761219"/>
            <a:chExt cx="1828800" cy="1828800"/>
          </a:xfrm>
        </p:grpSpPr>
        <p:pic>
          <p:nvPicPr>
            <p:cNvPr id="5" name="Gráfico 4" descr="Usuário">
              <a:extLst>
                <a:ext uri="{FF2B5EF4-FFF2-40B4-BE49-F238E27FC236}">
                  <a16:creationId xmlns:a16="http://schemas.microsoft.com/office/drawing/2014/main" id="{8B30FD6B-B0E0-451F-981D-059C5879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62912" y="2761219"/>
              <a:ext cx="1828800" cy="1828800"/>
            </a:xfrm>
            <a:prstGeom prst="rect">
              <a:avLst/>
            </a:prstGeom>
          </p:spPr>
        </p:pic>
        <p:pic>
          <p:nvPicPr>
            <p:cNvPr id="24" name="Gráfico 23" descr="Crachá de Funcionário">
              <a:extLst>
                <a:ext uri="{FF2B5EF4-FFF2-40B4-BE49-F238E27FC236}">
                  <a16:creationId xmlns:a16="http://schemas.microsoft.com/office/drawing/2014/main" id="{5D8762DC-42A0-48A7-880C-B98E49FA9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77312" y="3801772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3381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Configurando os serviços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1080000" y="972000"/>
            <a:ext cx="5284950" cy="468000"/>
            <a:chOff x="5462588" y="2804374"/>
            <a:chExt cx="5284950" cy="468000"/>
          </a:xfrm>
        </p:grpSpPr>
        <p:sp>
          <p:nvSpPr>
            <p:cNvPr id="40" name="Forma livre 39">
              <a:hlinkClick r:id="rId2" action="ppaction://hlinksldjump"/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kern="1200" dirty="0"/>
                <a:t>Criando </a:t>
              </a:r>
              <a:r>
                <a:rPr lang="pt-BR" sz="2400" kern="1200" dirty="0" err="1"/>
                <a:t>VLANs</a:t>
              </a:r>
              <a:endParaRPr lang="pt-BR" sz="2400" kern="1200" dirty="0"/>
            </a:p>
          </p:txBody>
        </p:sp>
        <p:sp>
          <p:nvSpPr>
            <p:cNvPr id="41" name="Hexágono 40"/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1080000" y="1548000"/>
            <a:ext cx="5284950" cy="468000"/>
            <a:chOff x="5462588" y="2804374"/>
            <a:chExt cx="5284950" cy="468000"/>
          </a:xfrm>
        </p:grpSpPr>
        <p:sp>
          <p:nvSpPr>
            <p:cNvPr id="43" name="Forma livre 42">
              <a:hlinkClick r:id="rId3" action="ppaction://hlinksldjump"/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Ativando Porta </a:t>
              </a:r>
              <a:r>
                <a:rPr lang="pt-BR" sz="2400" dirty="0" err="1"/>
                <a:t>Uplink</a:t>
              </a:r>
              <a:endParaRPr lang="pt-BR" sz="2400" dirty="0"/>
            </a:p>
          </p:txBody>
        </p:sp>
        <p:sp>
          <p:nvSpPr>
            <p:cNvPr id="44" name="Hexágono 43"/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1080000" y="2124000"/>
            <a:ext cx="5284950" cy="468000"/>
            <a:chOff x="5462588" y="2804374"/>
            <a:chExt cx="5284950" cy="468000"/>
          </a:xfrm>
        </p:grpSpPr>
        <p:sp>
          <p:nvSpPr>
            <p:cNvPr id="46" name="Forma livre 45">
              <a:hlinkClick r:id="rId4" action="ppaction://hlinksldjump"/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Criando Perfil da ONU</a:t>
              </a:r>
            </a:p>
          </p:txBody>
        </p:sp>
        <p:sp>
          <p:nvSpPr>
            <p:cNvPr id="47" name="Hexágono 46"/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Grupo 95">
            <a:extLst>
              <a:ext uri="{FF2B5EF4-FFF2-40B4-BE49-F238E27FC236}">
                <a16:creationId xmlns:a16="http://schemas.microsoft.com/office/drawing/2014/main" id="{72508D05-2962-4EB3-9259-3DA229377AAC}"/>
              </a:ext>
            </a:extLst>
          </p:cNvPr>
          <p:cNvGrpSpPr/>
          <p:nvPr/>
        </p:nvGrpSpPr>
        <p:grpSpPr>
          <a:xfrm>
            <a:off x="10899789" y="208799"/>
            <a:ext cx="1091355" cy="302402"/>
            <a:chOff x="5756505" y="2804374"/>
            <a:chExt cx="1091355" cy="302402"/>
          </a:xfrm>
        </p:grpSpPr>
        <p:sp>
          <p:nvSpPr>
            <p:cNvPr id="13" name="Forma livre 96">
              <a:hlinkClick r:id="rId5" action="ppaction://hlinksldjump"/>
              <a:extLst>
                <a:ext uri="{FF2B5EF4-FFF2-40B4-BE49-F238E27FC236}">
                  <a16:creationId xmlns:a16="http://schemas.microsoft.com/office/drawing/2014/main" id="{F9F11557-2EED-46FA-A390-1469D39791AC}"/>
                </a:ext>
              </a:extLst>
            </p:cNvPr>
            <p:cNvSpPr/>
            <p:nvPr/>
          </p:nvSpPr>
          <p:spPr>
            <a:xfrm>
              <a:off x="5887538" y="2804374"/>
              <a:ext cx="960322" cy="301628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F4792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dirty="0"/>
                <a:t>Topo</a:t>
              </a:r>
              <a:endParaRPr lang="pt-BR" kern="1200" dirty="0"/>
            </a:p>
          </p:txBody>
        </p:sp>
        <p:sp>
          <p:nvSpPr>
            <p:cNvPr id="14" name="Hexágono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A1FD294B-AB27-444C-A385-0DE066A46D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6505" y="2804376"/>
              <a:ext cx="350784" cy="302400"/>
            </a:xfrm>
            <a:prstGeom prst="hexagon">
              <a:avLst/>
            </a:prstGeom>
            <a:solidFill>
              <a:srgbClr val="F47920"/>
            </a:solidFill>
            <a:ln w="38100">
              <a:solidFill>
                <a:srgbClr val="F479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↑</a:t>
              </a:r>
            </a:p>
          </p:txBody>
        </p:sp>
      </p:grpSp>
      <p:grpSp>
        <p:nvGrpSpPr>
          <p:cNvPr id="15" name="Grupo 44">
            <a:extLst>
              <a:ext uri="{FF2B5EF4-FFF2-40B4-BE49-F238E27FC236}">
                <a16:creationId xmlns:a16="http://schemas.microsoft.com/office/drawing/2014/main" id="{6348D32F-495C-4137-B60E-8ACCBD13513D}"/>
              </a:ext>
            </a:extLst>
          </p:cNvPr>
          <p:cNvGrpSpPr/>
          <p:nvPr/>
        </p:nvGrpSpPr>
        <p:grpSpPr>
          <a:xfrm>
            <a:off x="1080000" y="2700000"/>
            <a:ext cx="5284950" cy="468000"/>
            <a:chOff x="5462588" y="2804374"/>
            <a:chExt cx="5402880" cy="468000"/>
          </a:xfrm>
        </p:grpSpPr>
        <p:sp>
          <p:nvSpPr>
            <p:cNvPr id="16" name="Forma livre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B1726301-9F09-4861-8C59-8AC060E3467D}"/>
                </a:ext>
              </a:extLst>
            </p:cNvPr>
            <p:cNvSpPr/>
            <p:nvPr/>
          </p:nvSpPr>
          <p:spPr>
            <a:xfrm>
              <a:off x="5887538" y="2804374"/>
              <a:ext cx="497793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Criando Perfil de T-CONT</a:t>
              </a:r>
            </a:p>
          </p:txBody>
        </p:sp>
        <p:sp>
          <p:nvSpPr>
            <p:cNvPr id="17" name="Hexágono 16">
              <a:extLst>
                <a:ext uri="{FF2B5EF4-FFF2-40B4-BE49-F238E27FC236}">
                  <a16:creationId xmlns:a16="http://schemas.microsoft.com/office/drawing/2014/main" id="{4A97B439-1951-40B1-9351-4D682B3CE3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Grupo 44">
            <a:extLst>
              <a:ext uri="{FF2B5EF4-FFF2-40B4-BE49-F238E27FC236}">
                <a16:creationId xmlns:a16="http://schemas.microsoft.com/office/drawing/2014/main" id="{44ECA8DD-A18B-418F-AFEE-1AAE948B90B3}"/>
              </a:ext>
            </a:extLst>
          </p:cNvPr>
          <p:cNvGrpSpPr/>
          <p:nvPr/>
        </p:nvGrpSpPr>
        <p:grpSpPr>
          <a:xfrm>
            <a:off x="1080000" y="3276000"/>
            <a:ext cx="5284950" cy="468000"/>
            <a:chOff x="5462588" y="2804374"/>
            <a:chExt cx="5284950" cy="468000"/>
          </a:xfrm>
        </p:grpSpPr>
        <p:sp>
          <p:nvSpPr>
            <p:cNvPr id="19" name="Forma livre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D4403055-E184-446A-815A-FBDB68B9475F}"/>
                </a:ext>
              </a:extLst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Criando Perfil de VLAN</a:t>
              </a:r>
            </a:p>
          </p:txBody>
        </p:sp>
        <p:sp>
          <p:nvSpPr>
            <p:cNvPr id="20" name="Hexágono 19">
              <a:extLst>
                <a:ext uri="{FF2B5EF4-FFF2-40B4-BE49-F238E27FC236}">
                  <a16:creationId xmlns:a16="http://schemas.microsoft.com/office/drawing/2014/main" id="{95508B1D-EE67-4499-BFB0-60DCF1C65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1" name="Grupo 44">
            <a:extLst>
              <a:ext uri="{FF2B5EF4-FFF2-40B4-BE49-F238E27FC236}">
                <a16:creationId xmlns:a16="http://schemas.microsoft.com/office/drawing/2014/main" id="{5AFB825A-1CAB-4601-A3AB-5AF01A5209F4}"/>
              </a:ext>
            </a:extLst>
          </p:cNvPr>
          <p:cNvGrpSpPr/>
          <p:nvPr/>
        </p:nvGrpSpPr>
        <p:grpSpPr>
          <a:xfrm>
            <a:off x="1080000" y="3852000"/>
            <a:ext cx="5284950" cy="468000"/>
            <a:chOff x="5462588" y="2804374"/>
            <a:chExt cx="5284950" cy="468000"/>
          </a:xfrm>
        </p:grpSpPr>
        <p:sp>
          <p:nvSpPr>
            <p:cNvPr id="22" name="Forma livre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3EF352F5-7063-4614-8622-E3E9E8B3A4F0}"/>
                </a:ext>
              </a:extLst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Criando Perfil de Tráfego</a:t>
              </a:r>
            </a:p>
          </p:txBody>
        </p:sp>
        <p:sp>
          <p:nvSpPr>
            <p:cNvPr id="23" name="Hexágono 22">
              <a:extLst>
                <a:ext uri="{FF2B5EF4-FFF2-40B4-BE49-F238E27FC236}">
                  <a16:creationId xmlns:a16="http://schemas.microsoft.com/office/drawing/2014/main" id="{44F7A5F6-751B-4D97-AEEF-FDE8BCAD82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3068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8EC9C-81F9-4059-B0BD-56C75DDC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</a:t>
            </a:r>
            <a:r>
              <a:rPr lang="pt-BR" dirty="0" err="1"/>
              <a:t>VLANs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D2804C-0BC4-4AD2-AEDA-DBEBD79566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94635B0-21DB-4DA2-BB3C-F229BA919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F2B1224-077C-4F10-9E47-34722FB97A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O processo de criar uma VLAN é bem simples, podemos já colocar uma descrição para pesquisas futuras.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0BE07F5-8F90-49D3-9244-B40390343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99" y="1815548"/>
            <a:ext cx="6788713" cy="3697356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479F669B-BFA9-44BA-9F60-2CD0130C1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25755"/>
              </p:ext>
            </p:extLst>
          </p:nvPr>
        </p:nvGraphicFramePr>
        <p:xfrm>
          <a:off x="7832220" y="1292322"/>
          <a:ext cx="37724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err="1">
                          <a:latin typeface="Foco Corp" panose="020B0504050202020203"/>
                        </a:rPr>
                        <a:t>ZXAN#show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vlan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summary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err="1">
                          <a:latin typeface="Foco Corp" panose="020B0504050202020203"/>
                        </a:rPr>
                        <a:t>ZXAN#sh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vlan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port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xgei-1/1/1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29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>
                          <a:latin typeface="Foco Corp" panose="020B0504050202020203"/>
                        </a:rPr>
                        <a:t>ZXAN#show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vlan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822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10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4FC4C-8A73-4866-B1B7-21A00146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Ativando porta </a:t>
            </a:r>
            <a:r>
              <a:rPr lang="pt-BR" dirty="0" err="1"/>
              <a:t>Uplink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CB2A6D-6741-4943-8D71-8D6C6E672B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185354-FBF0-4223-B01F-DD5FB6A40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772C079-12D6-4181-9A07-D93625D5AB0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Para configurar um </a:t>
            </a:r>
            <a:r>
              <a:rPr lang="pt-BR" dirty="0" err="1"/>
              <a:t>uplink</a:t>
            </a:r>
            <a:r>
              <a:rPr lang="pt-BR" dirty="0"/>
              <a:t> basta definir o modo de funcionamento da porta, atribuir as </a:t>
            </a:r>
            <a:r>
              <a:rPr lang="pt-BR" dirty="0" err="1"/>
              <a:t>vlans</a:t>
            </a:r>
            <a:r>
              <a:rPr lang="pt-BR" dirty="0"/>
              <a:t> e ao final ativar a mesma.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100E567-F324-4A6D-BDD4-4398BAB3D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00" y="2196237"/>
            <a:ext cx="6627936" cy="3237154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16508A9-FD9D-4894-9AE7-CB85C90F7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12653"/>
              </p:ext>
            </p:extLst>
          </p:nvPr>
        </p:nvGraphicFramePr>
        <p:xfrm>
          <a:off x="7832220" y="1292322"/>
          <a:ext cx="37724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err="1">
                          <a:latin typeface="Foco Corp" panose="020B0504050202020203"/>
                        </a:rPr>
                        <a:t>ZXAN#show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vlan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summary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err="1">
                          <a:latin typeface="Foco Corp" panose="020B0504050202020203"/>
                        </a:rPr>
                        <a:t>ZXAN#sh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vlan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port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xgei-1/1/1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29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err="1">
                          <a:latin typeface="Foco Corp" panose="020B0504050202020203"/>
                        </a:rPr>
                        <a:t>ZXAN#show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vlan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822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844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72CE4-C6B5-47E8-B100-DCBDA5A0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Perfil da </a:t>
            </a:r>
            <a:r>
              <a:rPr lang="pt-BR" dirty="0" err="1"/>
              <a:t>onu</a:t>
            </a:r>
            <a:r>
              <a:rPr lang="pt-BR" dirty="0"/>
              <a:t> f660 /N300/5dBi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669C94-C54F-4319-8505-8228426199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590AEE-A81F-4950-BB50-A7BECEEDF5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476C1D6-8F58-4B5B-884A-071B48708E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Antes de ativar e provisionar </a:t>
            </a:r>
            <a:r>
              <a:rPr lang="pt-BR" dirty="0" err="1"/>
              <a:t>ONUs</a:t>
            </a:r>
            <a:r>
              <a:rPr lang="pt-BR" dirty="0"/>
              <a:t> é preciso criar o perfil da ONU, este determina o </a:t>
            </a:r>
            <a:r>
              <a:rPr lang="pt-BR" dirty="0" err="1"/>
              <a:t>template</a:t>
            </a:r>
            <a:r>
              <a:rPr lang="pt-BR" dirty="0"/>
              <a:t> de capacidade do equipamento.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078DA4-0A17-422B-A003-38E295050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664" y="360000"/>
            <a:ext cx="3457575" cy="29622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69E8CDE-8282-4F45-A764-AAD0CCDE8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664" y="3069535"/>
            <a:ext cx="3105150" cy="2971800"/>
          </a:xfrm>
          <a:prstGeom prst="rect">
            <a:avLst/>
          </a:prstGeom>
        </p:spPr>
      </p:pic>
      <p:sp>
        <p:nvSpPr>
          <p:cNvPr id="7" name="Espaço Reservado para Conteúdo 8">
            <a:extLst>
              <a:ext uri="{FF2B5EF4-FFF2-40B4-BE49-F238E27FC236}">
                <a16:creationId xmlns:a16="http://schemas.microsoft.com/office/drawing/2014/main" id="{95B733AB-9261-4EED-A2B0-953A28F69462}"/>
              </a:ext>
            </a:extLst>
          </p:cNvPr>
          <p:cNvSpPr txBox="1">
            <a:spLocks/>
          </p:cNvSpPr>
          <p:nvPr/>
        </p:nvSpPr>
        <p:spPr>
          <a:xfrm>
            <a:off x="1006310" y="2198046"/>
            <a:ext cx="6280755" cy="334776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 #conf t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ZXAN(config)#pon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)#onu-type F660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description 4GE,1FXS,4WiFi2.4,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tcont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7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gemport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32 max-switch-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perslot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8 max-flow-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perswitch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8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iphost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5 max-ipv6-host 5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)#onu-type-if F660 eth_0/1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F660 eth_0/2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F660 eth_0/3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F660 eth_0/4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F660 pots_0/1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F660 wifi_0/1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F660 wifi_0/2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F660 wifi_0/3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F660 wifi_0/4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71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21399-ED1F-401D-9485-F17486E1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Perfil da </a:t>
            </a:r>
            <a:r>
              <a:rPr lang="pt-BR" dirty="0" err="1"/>
              <a:t>onu</a:t>
            </a:r>
            <a:r>
              <a:rPr lang="pt-BR" dirty="0"/>
              <a:t> f612w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DE8AF9D-486E-4FF8-8792-E207DF346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38220E-C36C-4E40-848B-7798A22F26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69B1662-8B5E-449F-A47A-5B5763A2AD8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Antes de ativar e provisionar </a:t>
            </a:r>
            <a:r>
              <a:rPr lang="pt-BR" dirty="0" err="1"/>
              <a:t>ONUs</a:t>
            </a:r>
            <a:r>
              <a:rPr lang="pt-BR" dirty="0"/>
              <a:t> é preciso criar o perfil da ONU, este determina o </a:t>
            </a:r>
            <a:r>
              <a:rPr lang="pt-BR" dirty="0" err="1"/>
              <a:t>template</a:t>
            </a:r>
            <a:r>
              <a:rPr lang="pt-BR" dirty="0"/>
              <a:t> de capacidade do equipamento.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DC32375-597F-4E0C-BAD1-E6F984F32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869" y="2053880"/>
            <a:ext cx="4114800" cy="2036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43F867D-32CB-4FAD-9702-446A86DFE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504" y="4090015"/>
            <a:ext cx="4413991" cy="1837320"/>
          </a:xfrm>
          <a:prstGeom prst="rect">
            <a:avLst/>
          </a:prstGeom>
        </p:spPr>
      </p:pic>
      <p:sp>
        <p:nvSpPr>
          <p:cNvPr id="6" name="Espaço Reservado para Conteúdo 8">
            <a:extLst>
              <a:ext uri="{FF2B5EF4-FFF2-40B4-BE49-F238E27FC236}">
                <a16:creationId xmlns:a16="http://schemas.microsoft.com/office/drawing/2014/main" id="{E29DBE3E-1DF6-412C-AD0D-94BE2338CC78}"/>
              </a:ext>
            </a:extLst>
          </p:cNvPr>
          <p:cNvSpPr txBox="1">
            <a:spLocks/>
          </p:cNvSpPr>
          <p:nvPr/>
        </p:nvSpPr>
        <p:spPr>
          <a:xfrm>
            <a:off x="1006310" y="2198045"/>
            <a:ext cx="6243019" cy="332811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 #conf t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ZXAN(config)#pon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 F612W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description 2GE,1FXS,4WiFi2.4,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tcont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7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gemport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32 max-switch-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perslot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8 max-flow-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perswitch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8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iphost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5 max-ipv6-host 5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F612W eth_0/1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F612W eth_0/2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 F612W pots_0/1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 F612W wifi_0/1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 F612W wifi_0/2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 F612W wifi_0/3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 F612W wifi_0/4</a:t>
            </a:r>
          </a:p>
        </p:txBody>
      </p:sp>
    </p:spTree>
    <p:extLst>
      <p:ext uri="{BB962C8B-B14F-4D97-AF65-F5344CB8AC3E}">
        <p14:creationId xmlns:p14="http://schemas.microsoft.com/office/powerpoint/2010/main" val="939722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7E90A-FE8F-49B6-AFE3-35C125AF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da </a:t>
            </a:r>
            <a:r>
              <a:rPr lang="pt-BR" dirty="0" err="1"/>
              <a:t>onu</a:t>
            </a:r>
            <a:r>
              <a:rPr lang="pt-BR" dirty="0"/>
              <a:t> f670/ AC1600/A/5dBi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9C609C-3E1D-4A74-AD39-5AD3306BD8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84FF17-143D-40F9-9493-F78ACEE9D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37162A6-ED34-4CF6-9953-8F4577C323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Antes de ativar e provisionar </a:t>
            </a:r>
            <a:r>
              <a:rPr lang="pt-BR" dirty="0" err="1"/>
              <a:t>ONUs</a:t>
            </a:r>
            <a:r>
              <a:rPr lang="pt-BR" dirty="0"/>
              <a:t> é preciso criar o perfil da ONU, este determina o </a:t>
            </a:r>
            <a:r>
              <a:rPr lang="pt-BR" dirty="0" err="1"/>
              <a:t>template</a:t>
            </a:r>
            <a:r>
              <a:rPr lang="pt-BR" dirty="0"/>
              <a:t> de capacidade do equipamento.</a:t>
            </a: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5C95ED5-1344-4C2D-B3B1-47F9329DA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065" y="2062369"/>
            <a:ext cx="3800393" cy="3528050"/>
          </a:xfrm>
          <a:prstGeom prst="rect">
            <a:avLst/>
          </a:prstGeom>
        </p:spPr>
      </p:pic>
      <p:sp>
        <p:nvSpPr>
          <p:cNvPr id="6" name="Espaço Reservado para Conteúdo 8">
            <a:extLst>
              <a:ext uri="{FF2B5EF4-FFF2-40B4-BE49-F238E27FC236}">
                <a16:creationId xmlns:a16="http://schemas.microsoft.com/office/drawing/2014/main" id="{1C2A4E83-EA9F-40F6-96F6-1B446CC53F24}"/>
              </a:ext>
            </a:extLst>
          </p:cNvPr>
          <p:cNvSpPr txBox="1">
            <a:spLocks/>
          </p:cNvSpPr>
          <p:nvPr/>
        </p:nvSpPr>
        <p:spPr>
          <a:xfrm>
            <a:off x="1006310" y="1925892"/>
            <a:ext cx="6280755" cy="443045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 #conf t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ZXAN(config)#pon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)#onu-type F670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description 4GE,2FXS,4WiFi2.4,4WIFI2.5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tcont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7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gemport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32 max-switch-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perslot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8 max-flow-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perswitch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8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iphost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5 max-ipv6-host 5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)#onu-type-if F670 eth_0/1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 eth_0/2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 eth_0/3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 eth_0/4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 pots_0/1-2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 wifi_0/1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 wifi_0/2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 wifi_0/3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 wifi_0/4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 wifi_0/5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 wifi_0/6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 wifi_0/7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 wifi_0/8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1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Acessando o equipamento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2"/>
          </p:nvPr>
        </p:nvSpPr>
        <p:spPr>
          <a:xfrm>
            <a:off x="838201" y="1025387"/>
            <a:ext cx="7272600" cy="2785713"/>
          </a:xfrm>
        </p:spPr>
        <p:txBody>
          <a:bodyPr/>
          <a:lstStyle/>
          <a:p>
            <a:r>
              <a:rPr lang="pt-BR" dirty="0"/>
              <a:t>O acesso via cabo console pode ser feito através da porta CLI presente na controladora da OLT. (</a:t>
            </a:r>
            <a:r>
              <a:rPr lang="pt-BR" dirty="0" err="1"/>
              <a:t>Speed</a:t>
            </a:r>
            <a:r>
              <a:rPr lang="pt-BR" dirty="0"/>
              <a:t> </a:t>
            </a:r>
            <a:r>
              <a:rPr lang="pt-BR" dirty="0" err="1"/>
              <a:t>Baud</a:t>
            </a:r>
            <a:r>
              <a:rPr lang="pt-BR" dirty="0"/>
              <a:t> 115200).</a:t>
            </a:r>
          </a:p>
          <a:p>
            <a:r>
              <a:rPr lang="pt-BR" dirty="0"/>
              <a:t>É necessário utilizar o cabo fornecido junto com o equipamento pois seu arranje de pinos é diferente do padrão de outros equipamentos.</a:t>
            </a:r>
          </a:p>
        </p:txBody>
      </p:sp>
      <p:pic>
        <p:nvPicPr>
          <p:cNvPr id="23" name="Espaço Reservado para Imagem 8">
            <a:extLst>
              <a:ext uri="{FF2B5EF4-FFF2-40B4-BE49-F238E27FC236}">
                <a16:creationId xmlns:a16="http://schemas.microsoft.com/office/drawing/2014/main" id="{B6EAD965-CCC0-4A44-8DA4-004E899A8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6" r="-86"/>
          <a:stretch/>
        </p:blipFill>
        <p:spPr>
          <a:xfrm>
            <a:off x="7408878" y="4219359"/>
            <a:ext cx="4288993" cy="208644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lvl="1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kern="1200" dirty="0"/>
                  <a:t>Topo</a:t>
                </a:r>
              </a:p>
            </p:txBody>
          </p:sp>
          <p:sp>
            <p:nvSpPr>
              <p:cNvPr id="36" name="Hexágono 3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lvl="1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dirty="0"/>
                  <a:t>Menu</a:t>
                </a:r>
                <a:endParaRPr lang="pt-BR" kern="1200" dirty="0"/>
              </a:p>
            </p:txBody>
          </p:sp>
          <p:sp>
            <p:nvSpPr>
              <p:cNvPr id="34" name="Hexágono 3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←</a:t>
                </a:r>
              </a:p>
            </p:txBody>
          </p:sp>
        </p:grpSp>
      </p:grpSp>
      <p:pic>
        <p:nvPicPr>
          <p:cNvPr id="25" name="图片 1">
            <a:extLst>
              <a:ext uri="{FF2B5EF4-FFF2-40B4-BE49-F238E27FC236}">
                <a16:creationId xmlns:a16="http://schemas.microsoft.com/office/drawing/2014/main" id="{2CE8408B-30FC-4267-B581-69D42AAB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3" y="3691282"/>
            <a:ext cx="45021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整套电脑-3">
            <a:extLst>
              <a:ext uri="{FF2B5EF4-FFF2-40B4-BE49-F238E27FC236}">
                <a16:creationId xmlns:a16="http://schemas.microsoft.com/office/drawing/2014/main" id="{6BEFC82F-F28D-49FA-8FFB-EFAA42F45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32" y="5251173"/>
            <a:ext cx="96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A485E95F-4E43-4912-A02E-D9256039C539}"/>
              </a:ext>
            </a:extLst>
          </p:cNvPr>
          <p:cNvCxnSpPr/>
          <p:nvPr/>
        </p:nvCxnSpPr>
        <p:spPr>
          <a:xfrm>
            <a:off x="5168348" y="5251173"/>
            <a:ext cx="728869" cy="61954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图片 1" descr="com">
            <a:extLst>
              <a:ext uri="{FF2B5EF4-FFF2-40B4-BE49-F238E27FC236}">
                <a16:creationId xmlns:a16="http://schemas.microsoft.com/office/drawing/2014/main" id="{12A31326-FE2A-47BB-90A9-8195D1117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49" y="1025387"/>
            <a:ext cx="31051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96617DE-85AA-44BA-A201-9B6E9AC0F148}"/>
              </a:ext>
            </a:extLst>
          </p:cNvPr>
          <p:cNvSpPr/>
          <p:nvPr/>
        </p:nvSpPr>
        <p:spPr>
          <a:xfrm>
            <a:off x="4803914" y="4465982"/>
            <a:ext cx="649356" cy="59634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696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7E90A-FE8F-49B6-AFE3-35C125AF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da </a:t>
            </a:r>
            <a:r>
              <a:rPr lang="pt-BR" dirty="0" err="1"/>
              <a:t>onu</a:t>
            </a:r>
            <a:r>
              <a:rPr lang="pt-BR" dirty="0"/>
              <a:t> f670L/1200Mbps/5dBi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9C609C-3E1D-4A74-AD39-5AD3306BD8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84FF17-143D-40F9-9493-F78ACEE9D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37162A6-ED34-4CF6-9953-8F4577C323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Antes de ativar e provisionar </a:t>
            </a:r>
            <a:r>
              <a:rPr lang="pt-BR" dirty="0" err="1"/>
              <a:t>ONUs</a:t>
            </a:r>
            <a:r>
              <a:rPr lang="pt-BR" dirty="0"/>
              <a:t> é preciso criar o perfil da ONU, este determina o </a:t>
            </a:r>
            <a:r>
              <a:rPr lang="pt-BR" dirty="0" err="1"/>
              <a:t>template</a:t>
            </a:r>
            <a:r>
              <a:rPr lang="pt-BR" dirty="0"/>
              <a:t> de capacidade do equipamento.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3782133-25E7-44B7-BD24-4E3F098C2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065" y="3228425"/>
            <a:ext cx="3657600" cy="31432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61B1099-1C85-4322-93EF-EB439A75F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571" y="795251"/>
            <a:ext cx="3582228" cy="2913258"/>
          </a:xfrm>
          <a:prstGeom prst="rect">
            <a:avLst/>
          </a:prstGeom>
        </p:spPr>
      </p:pic>
      <p:sp>
        <p:nvSpPr>
          <p:cNvPr id="6" name="Espaço Reservado para Conteúdo 8">
            <a:extLst>
              <a:ext uri="{FF2B5EF4-FFF2-40B4-BE49-F238E27FC236}">
                <a16:creationId xmlns:a16="http://schemas.microsoft.com/office/drawing/2014/main" id="{47FAEF52-6DBE-4FF6-BF44-7C59BB11A223}"/>
              </a:ext>
            </a:extLst>
          </p:cNvPr>
          <p:cNvSpPr txBox="1">
            <a:spLocks/>
          </p:cNvSpPr>
          <p:nvPr/>
        </p:nvSpPr>
        <p:spPr>
          <a:xfrm>
            <a:off x="1006310" y="1894772"/>
            <a:ext cx="6280755" cy="428219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 #conf t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ZXAN(config)#pon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)#onu-type F670L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description 4GE,1FXS,4WiFi2.4,4WIFI2.5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tcont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7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gemport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32 max-switch-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perslot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8 max-flow-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perswitch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8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iphost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5 max-ipv6-host 5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)#onu-type-if F670L eth_0/1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F670L eth_0/2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F670L eth_0/3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F670L eth_0/4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F670L pots_0/1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F670L wifi_0/1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F670L wifi_0/2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F670L wifi_0/3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F670L wifi_0/4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F670L wifi_0/5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F670L wifi_0/6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F670L wifi_0/7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F670L wifi_0/8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27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BE495-9BE0-439C-9885-8716D468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da </a:t>
            </a:r>
            <a:r>
              <a:rPr lang="pt-BR" dirty="0" err="1"/>
              <a:t>onu</a:t>
            </a:r>
            <a:r>
              <a:rPr lang="pt-BR" dirty="0"/>
              <a:t> f601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B1653EC-0D97-49F3-859E-9AE2B1F0F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83421E-D5AA-4D1B-9AC4-D158ABCEE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27FDD49-5C38-484C-8FE0-A35E3D6E130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Antes de ativar e provisionar </a:t>
            </a:r>
            <a:r>
              <a:rPr lang="pt-BR" dirty="0" err="1"/>
              <a:t>ONUs</a:t>
            </a:r>
            <a:r>
              <a:rPr lang="pt-BR" dirty="0"/>
              <a:t> é preciso criar o perfil da ONU, este determina o </a:t>
            </a:r>
            <a:r>
              <a:rPr lang="pt-BR" dirty="0" err="1"/>
              <a:t>template</a:t>
            </a:r>
            <a:r>
              <a:rPr lang="pt-BR" dirty="0"/>
              <a:t> de capacidade do equipamento.</a:t>
            </a: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BD8818-37E9-4D46-BC4E-F60F14AA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390" y="1025388"/>
            <a:ext cx="1628105" cy="33793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EAE00CE-3C5D-4352-8414-37F698A6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142" y="4152816"/>
            <a:ext cx="2358457" cy="234518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B59DCE-B76C-401D-AF20-60B1E695E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721" y="1035741"/>
            <a:ext cx="2343150" cy="2686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598796F-6EF5-410E-8E24-3610A4733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755" y="3620044"/>
            <a:ext cx="2605189" cy="2345184"/>
          </a:xfrm>
          <a:prstGeom prst="rect">
            <a:avLst/>
          </a:prstGeom>
        </p:spPr>
      </p:pic>
      <p:sp>
        <p:nvSpPr>
          <p:cNvPr id="12" name="Espaço Reservado para Conteúdo 8">
            <a:extLst>
              <a:ext uri="{FF2B5EF4-FFF2-40B4-BE49-F238E27FC236}">
                <a16:creationId xmlns:a16="http://schemas.microsoft.com/office/drawing/2014/main" id="{4F49FBE2-5D89-43B6-994B-4DEBD3F9C78F}"/>
              </a:ext>
            </a:extLst>
          </p:cNvPr>
          <p:cNvSpPr txBox="1">
            <a:spLocks/>
          </p:cNvSpPr>
          <p:nvPr/>
        </p:nvSpPr>
        <p:spPr>
          <a:xfrm>
            <a:off x="1006310" y="2198045"/>
            <a:ext cx="6243019" cy="195477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 #conf t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ZXAN(config)#pon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 F601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description 1GE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tcont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7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gemport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32 max-switch-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perslot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8 max-flow-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perswitch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8 max-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iphost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5 max-ipv6-host 5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)# 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-type-if F601 eth_0/1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02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CB93-A080-401A-9630-D9DD39D9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Perfil de t-</a:t>
            </a:r>
            <a:r>
              <a:rPr lang="pt-BR" dirty="0" err="1"/>
              <a:t>cont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24E77AC-1D4B-4692-8C8E-05A1B8188E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1964F9-50D9-4E5C-ADC3-A2A31D20A4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0859E5D-4ECC-425D-AF11-6DB191D2EF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pt-BR" dirty="0"/>
              <a:t>Um Transmission Container (T-CONT) é um objeto que representa um grupo de conexões lógicas que aparecem como uma única entidade e são usados para o gerenciamento e melhoria da alocação de largura de banda de upstream no GPON . Para cada tipo de ONU, o número de T-CONTs suportados é fixo. A ONU cria automaticamente todas as instâncias T-CONT suportadas durante a ativação da ONU. A OLT descobre o número de instâncias T-CONT suportadas por cada ONU. A ONU envia tráfego usando um ou mais T-CONT. Estes também permitem a implementação da Qualidade de Serviço (QoS) na direção </a:t>
            </a:r>
            <a:r>
              <a:rPr lang="pt-BR" dirty="0" err="1"/>
              <a:t>upstream</a:t>
            </a:r>
            <a:r>
              <a:rPr lang="pt-BR" dirty="0"/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8DDF933-37B4-4806-AB8B-BAAB246D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163" y="1429578"/>
            <a:ext cx="31623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79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C45B-A26C-4B0E-AA40-B524691C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perfil de t-</a:t>
            </a:r>
            <a:r>
              <a:rPr lang="pt-BR" dirty="0" err="1"/>
              <a:t>cont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F086401-E0C5-4529-A719-03DBE28DBA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22FAAA-D9AA-46C4-9B93-C34B80D70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924ECF8-1FBA-46E1-B334-3A0E2C5B3F8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Existem 5 tipos de T-CONT para controle da largura de banda em upstream que podem ser alocados para o usuário.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8BFFB1A-8802-48FF-A9A1-0C74D4A7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338" y="2603722"/>
            <a:ext cx="2752472" cy="27634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C600495-6C92-4CE8-9B5D-AA338C9A2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99" y="2309605"/>
            <a:ext cx="6448863" cy="32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56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48CD4-348D-4257-8EE9-5C7017D6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perfil de t-</a:t>
            </a:r>
            <a:r>
              <a:rPr lang="pt-BR" dirty="0" err="1"/>
              <a:t>cont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A7D1D12-3695-4F03-8D8B-055290D76D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DFEA41-81CC-41AA-A2E0-957FD5565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80E9B6C-9543-4556-8024-0EF369FC01C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92944" y="1198564"/>
            <a:ext cx="6491312" cy="28941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F948AF7-7890-4AED-8A9A-773B822C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90" y="4012941"/>
            <a:ext cx="6544966" cy="164649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D9D7064-41DC-4725-AB26-1D39E49BB211}"/>
              </a:ext>
            </a:extLst>
          </p:cNvPr>
          <p:cNvSpPr/>
          <p:nvPr/>
        </p:nvSpPr>
        <p:spPr>
          <a:xfrm>
            <a:off x="7337910" y="1542913"/>
            <a:ext cx="45057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IDFont+F1"/>
              </a:rPr>
              <a:t>Um perfil de T-CONT pode conter um ou vários tipos de largura de banda.</a:t>
            </a:r>
          </a:p>
          <a:p>
            <a:r>
              <a:rPr lang="pt-BR" dirty="0"/>
              <a:t>O somatório da largura de banda fixa e largura de banda assegurada em uma porta PON</a:t>
            </a:r>
          </a:p>
          <a:p>
            <a:r>
              <a:rPr lang="pt-BR" dirty="0"/>
              <a:t>não pode exceder 1 </a:t>
            </a:r>
            <a:r>
              <a:rPr lang="pt-BR" dirty="0" err="1"/>
              <a:t>Gbps</a:t>
            </a:r>
            <a:r>
              <a:rPr lang="pt-BR" dirty="0"/>
              <a:t>.</a:t>
            </a:r>
          </a:p>
          <a:p>
            <a:r>
              <a:rPr lang="pt-BR" dirty="0"/>
              <a:t>Por padrão, c610já traz um perfil de T-CONT configurado, conforme pode ser visto na tabela a seguir: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2DA646-7579-4BD6-A148-78A5E0995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314" y="3885664"/>
            <a:ext cx="4468336" cy="177377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A1005AE-F25E-4528-B079-422C22E9FF25}"/>
              </a:ext>
            </a:extLst>
          </p:cNvPr>
          <p:cNvSpPr/>
          <p:nvPr/>
        </p:nvSpPr>
        <p:spPr>
          <a:xfrm>
            <a:off x="1950195" y="16625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21285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082FC-2190-49BB-AFE8-3347FC46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perfil de tráfego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0B82E80-AD23-4265-83C7-D79B53DB45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E520BB-1548-40BA-BA13-464DFEB88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35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3575070-603A-4010-A7FF-3424AEF861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configuração de um perfil de tráfego (gpon profile traffic) irá permitir o controle da largura de banda em uma ONU associada à gemport no sentido </a:t>
            </a:r>
            <a:r>
              <a:rPr lang="pt-BR" dirty="0" err="1"/>
              <a:t>downstream</a:t>
            </a:r>
            <a:r>
              <a:rPr lang="pt-BR" dirty="0"/>
              <a:t>.</a:t>
            </a:r>
          </a:p>
          <a:p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Algumas definições:</a:t>
            </a:r>
          </a:p>
          <a:p>
            <a:r>
              <a:rPr lang="pt-BR" dirty="0"/>
              <a:t>-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</a:t>
            </a:r>
            <a:r>
              <a:rPr lang="pt-BR" dirty="0"/>
              <a:t>: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Sustained information rate </a:t>
            </a:r>
            <a:r>
              <a:rPr lang="pt-BR" dirty="0"/>
              <a:t>e é a largura de banda máxima para o tráfego que chega a interface em condições normais.</a:t>
            </a:r>
          </a:p>
          <a:p>
            <a:r>
              <a:rPr lang="pt-BR" dirty="0"/>
              <a:t>-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</a:t>
            </a:r>
            <a:r>
              <a:rPr lang="pt-BR" dirty="0"/>
              <a:t>: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 information </a:t>
            </a:r>
            <a:r>
              <a:rPr lang="pt-BR" dirty="0"/>
              <a:t>é a taxa máxima para o tráfego que chega a interface em condições de pico. O tráfego que excede a SIR e o CBS é controlado no PIR.</a:t>
            </a:r>
          </a:p>
          <a:p>
            <a:r>
              <a:rPr lang="pt-BR" dirty="0"/>
              <a:t>-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CBS</a:t>
            </a:r>
            <a:r>
              <a:rPr lang="pt-BR" dirty="0"/>
              <a:t>: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Committed burst size rate </a:t>
            </a:r>
            <a:r>
              <a:rPr lang="pt-BR" dirty="0"/>
              <a:t>é o número máximo de bytes permitidos para o tráfego de entrada que pode estar em buffer acima do SIR e ainda ser marcado como perda de pacotes de baixa prioridade</a:t>
            </a:r>
          </a:p>
          <a:p>
            <a:r>
              <a:rPr lang="pt-BR" dirty="0"/>
              <a:t>-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PBS</a:t>
            </a:r>
            <a:r>
              <a:rPr lang="pt-BR" dirty="0"/>
              <a:t>: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 burst size </a:t>
            </a:r>
            <a:r>
              <a:rPr lang="pt-BR" dirty="0"/>
              <a:t>define o número máximo de bytes da capacidade de largura de banda de pico não utilizada que podem ser acumulados. A largura de banda acumulada permite períodos moderados de tráfego de rajada que excedem o PIR e o CBS.</a:t>
            </a:r>
          </a:p>
        </p:txBody>
      </p:sp>
    </p:spTree>
    <p:extLst>
      <p:ext uri="{BB962C8B-B14F-4D97-AF65-F5344CB8AC3E}">
        <p14:creationId xmlns:p14="http://schemas.microsoft.com/office/powerpoint/2010/main" val="3113871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2B7E4-F581-42BA-83AC-4BCF4B44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criação de perfil de tráfego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9C4E80-A83C-4C03-BBA3-85D78574C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D0DB3A-D12F-4B4D-B585-B8A55A515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ECBD475-4391-44EE-A998-39EB639A127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Na tabela a seguir há um exemplo de configuração de um gpon profile traffic com o ‘alias’ de PLANO-50MBPS para um plano de banda de 50 Mbps, pico de 55 Mbps e taxas de </a:t>
            </a:r>
            <a:r>
              <a:rPr lang="pt-BR" dirty="0" err="1"/>
              <a:t>burst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BBE5D8E-E82B-4016-81A5-62660EAC2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01" y="2302669"/>
            <a:ext cx="7242600" cy="2289179"/>
          </a:xfrm>
          <a:prstGeom prst="rect">
            <a:avLst/>
          </a:prstGeom>
        </p:spPr>
      </p:pic>
      <p:sp>
        <p:nvSpPr>
          <p:cNvPr id="6" name="Espaço Reservado para Conteúdo 8">
            <a:extLst>
              <a:ext uri="{FF2B5EF4-FFF2-40B4-BE49-F238E27FC236}">
                <a16:creationId xmlns:a16="http://schemas.microsoft.com/office/drawing/2014/main" id="{0B0B73B9-B8EA-4EFC-B7BE-8846A7E77EAF}"/>
              </a:ext>
            </a:extLst>
          </p:cNvPr>
          <p:cNvSpPr txBox="1">
            <a:spLocks/>
          </p:cNvSpPr>
          <p:nvPr/>
        </p:nvSpPr>
        <p:spPr>
          <a:xfrm>
            <a:off x="910800" y="4596641"/>
            <a:ext cx="7157397" cy="175970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ZXAN(config)#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ZXAN(config)#traffic-profile 50MBPS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51200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cbs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1023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pir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56320 pbs 1023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ZXAN(config)#exit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ZXAN#</a:t>
            </a: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CED9644B-413C-412C-9962-C8A36D6BA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68675"/>
              </p:ext>
            </p:extLst>
          </p:nvPr>
        </p:nvGraphicFramePr>
        <p:xfrm>
          <a:off x="8269542" y="603000"/>
          <a:ext cx="37724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gpon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profile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tcont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card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rackno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card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shelfno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Foco Corp" panose="020B0504050202020203"/>
                        </a:rPr>
                        <a:t>ZXAN# show 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temperature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detail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</a:t>
                      </a:r>
                      <a:r>
                        <a:rPr lang="en-US" sz="1600" dirty="0">
                          <a:latin typeface="Foco Corp" panose="020B0504050202020203"/>
                        </a:rPr>
                        <a:t>show  power board shelf 1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428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8B027-03DA-4EA0-BEB5-181A0F631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perfil de </a:t>
            </a:r>
            <a:r>
              <a:rPr lang="pt-BR" dirty="0" err="1"/>
              <a:t>vlan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2DE5812-1B34-4DD8-9FE0-C7DE537DB6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1B81DB-4009-4C76-84E3-98303AF1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B7F58B5-ECEE-402E-9CC4-7DDE12E800A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A utilização de perfis de VLAN permite a configuração de ONUs GPON em lotes, apenas com a indicação de que perfil será utilizado, como por exemplo, para o </a:t>
            </a:r>
            <a:r>
              <a:rPr lang="pt-BR" dirty="0" err="1"/>
              <a:t>PPPoE</a:t>
            </a:r>
            <a:r>
              <a:rPr lang="pt-BR" dirty="0"/>
              <a:t> ou DHCP.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D019210-5901-4DBF-9830-61CF2975F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60" y="2120830"/>
            <a:ext cx="5982114" cy="1924153"/>
          </a:xfrm>
          <a:prstGeom prst="rect">
            <a:avLst/>
          </a:prstGeom>
        </p:spPr>
      </p:pic>
      <p:sp>
        <p:nvSpPr>
          <p:cNvPr id="8" name="Espaço Reservado para Conteúdo 8">
            <a:extLst>
              <a:ext uri="{FF2B5EF4-FFF2-40B4-BE49-F238E27FC236}">
                <a16:creationId xmlns:a16="http://schemas.microsoft.com/office/drawing/2014/main" id="{A1F564B6-E223-4EEE-A01C-325A36556CB6}"/>
              </a:ext>
            </a:extLst>
          </p:cNvPr>
          <p:cNvSpPr txBox="1">
            <a:spLocks/>
          </p:cNvSpPr>
          <p:nvPr/>
        </p:nvSpPr>
        <p:spPr>
          <a:xfrm>
            <a:off x="1174060" y="4178248"/>
            <a:ext cx="5982114" cy="186544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gpon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)#onu profile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VOIP tag-mode tag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cvlan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50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gpon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)#onu profile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IPTV tag-mode tag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cvlan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1005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ZXAN(config-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gpon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)#onu profile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INTERNET tag-mode tag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cvlan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1000</a:t>
            </a: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A917829-FFD3-4BF4-ADFC-E59C067E8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04231"/>
              </p:ext>
            </p:extLst>
          </p:nvPr>
        </p:nvGraphicFramePr>
        <p:xfrm>
          <a:off x="8110800" y="1025388"/>
          <a:ext cx="37724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595109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65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</a:t>
                      </a:r>
                      <a:r>
                        <a:rPr lang="en-US" sz="1600" dirty="0">
                          <a:latin typeface="Foco Corp" panose="020B0504050202020203"/>
                        </a:rPr>
                        <a:t>show </a:t>
                      </a:r>
                      <a:r>
                        <a:rPr lang="en-US" sz="1600" dirty="0" err="1">
                          <a:latin typeface="Foco Corp" panose="020B0504050202020203"/>
                        </a:rPr>
                        <a:t>gpon</a:t>
                      </a:r>
                      <a:r>
                        <a:rPr lang="en-US" sz="1600" dirty="0">
                          <a:latin typeface="Foco Corp" panose="020B0504050202020203"/>
                        </a:rPr>
                        <a:t> </a:t>
                      </a:r>
                      <a:r>
                        <a:rPr lang="en-US" sz="1600" dirty="0" err="1">
                          <a:latin typeface="Foco Corp" panose="020B0504050202020203"/>
                        </a:rPr>
                        <a:t>onu</a:t>
                      </a:r>
                      <a:r>
                        <a:rPr lang="en-US" sz="1600" dirty="0">
                          <a:latin typeface="Foco Corp" panose="020B0504050202020203"/>
                        </a:rPr>
                        <a:t> profile </a:t>
                      </a:r>
                      <a:r>
                        <a:rPr lang="en-US" sz="1600" dirty="0" err="1">
                          <a:latin typeface="Foco Corp" panose="020B0504050202020203"/>
                        </a:rPr>
                        <a:t>vlan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49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card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rackno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1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card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shelfno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27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Foco Corp" panose="020B0504050202020203"/>
                        </a:rPr>
                        <a:t>ZXAN# show 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temperature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detail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8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</a:t>
                      </a:r>
                      <a:r>
                        <a:rPr lang="en-US" sz="1600" dirty="0">
                          <a:latin typeface="Foco Corp" panose="020B0504050202020203"/>
                        </a:rPr>
                        <a:t>show  power board shelf 1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32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270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B3106-D0A1-4DF9-B159-73929BB0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Ativando/autorizando uma </a:t>
            </a:r>
            <a:r>
              <a:rPr lang="pt-BR" dirty="0" err="1"/>
              <a:t>onu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9563022-B494-4A59-BE05-D7EF1192D0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F98BF1-5694-483F-B0CA-33B86891C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38</a:t>
            </a:fld>
            <a:endParaRPr lang="pt-BR"/>
          </a:p>
        </p:txBody>
      </p:sp>
      <p:grpSp>
        <p:nvGrpSpPr>
          <p:cNvPr id="7" name="Grupo 38">
            <a:extLst>
              <a:ext uri="{FF2B5EF4-FFF2-40B4-BE49-F238E27FC236}">
                <a16:creationId xmlns:a16="http://schemas.microsoft.com/office/drawing/2014/main" id="{C3BD3C85-1A74-498F-A382-DCC635C7AABE}"/>
              </a:ext>
            </a:extLst>
          </p:cNvPr>
          <p:cNvGrpSpPr/>
          <p:nvPr/>
        </p:nvGrpSpPr>
        <p:grpSpPr>
          <a:xfrm>
            <a:off x="1080000" y="972000"/>
            <a:ext cx="5284950" cy="468000"/>
            <a:chOff x="5462588" y="2804374"/>
            <a:chExt cx="5284950" cy="468000"/>
          </a:xfrm>
        </p:grpSpPr>
        <p:sp>
          <p:nvSpPr>
            <p:cNvPr id="8" name="Forma livre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988BAB9A-4A9F-4316-A5CE-FD9EBAFF9132}"/>
                </a:ext>
              </a:extLst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Autorizando ONU</a:t>
              </a:r>
              <a:endParaRPr lang="pt-BR" sz="2400" kern="1200" dirty="0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3CAB81F6-DE32-476F-BC46-6C70B49E50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41">
            <a:extLst>
              <a:ext uri="{FF2B5EF4-FFF2-40B4-BE49-F238E27FC236}">
                <a16:creationId xmlns:a16="http://schemas.microsoft.com/office/drawing/2014/main" id="{D54B7C05-0D22-4458-B012-1BA9EC6DF7C1}"/>
              </a:ext>
            </a:extLst>
          </p:cNvPr>
          <p:cNvGrpSpPr/>
          <p:nvPr/>
        </p:nvGrpSpPr>
        <p:grpSpPr>
          <a:xfrm>
            <a:off x="1080000" y="1548000"/>
            <a:ext cx="5284950" cy="468000"/>
            <a:chOff x="5462588" y="2804374"/>
            <a:chExt cx="5284950" cy="468000"/>
          </a:xfrm>
        </p:grpSpPr>
        <p:sp>
          <p:nvSpPr>
            <p:cNvPr id="11" name="Forma livre 42">
              <a:hlinkClick r:id="rId3" action="ppaction://hlinksldjump"/>
              <a:extLst>
                <a:ext uri="{FF2B5EF4-FFF2-40B4-BE49-F238E27FC236}">
                  <a16:creationId xmlns:a16="http://schemas.microsoft.com/office/drawing/2014/main" id="{5B596444-C462-4A0C-9226-C89D51480F3A}"/>
                </a:ext>
              </a:extLst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Consultando status da ONU</a:t>
              </a: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0CA03B34-726C-4118-95EA-15CE0AE87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Grupo 44">
            <a:extLst>
              <a:ext uri="{FF2B5EF4-FFF2-40B4-BE49-F238E27FC236}">
                <a16:creationId xmlns:a16="http://schemas.microsoft.com/office/drawing/2014/main" id="{747BB1E3-F27C-4ED5-9321-6291FF378403}"/>
              </a:ext>
            </a:extLst>
          </p:cNvPr>
          <p:cNvGrpSpPr/>
          <p:nvPr/>
        </p:nvGrpSpPr>
        <p:grpSpPr>
          <a:xfrm>
            <a:off x="1080000" y="2124000"/>
            <a:ext cx="5284950" cy="468000"/>
            <a:chOff x="5462588" y="2804374"/>
            <a:chExt cx="5284950" cy="468000"/>
          </a:xfrm>
        </p:grpSpPr>
        <p:sp>
          <p:nvSpPr>
            <p:cNvPr id="14" name="Forma livre 45">
              <a:hlinkClick r:id="rId4" action="ppaction://hlinksldjump"/>
              <a:extLst>
                <a:ext uri="{FF2B5EF4-FFF2-40B4-BE49-F238E27FC236}">
                  <a16:creationId xmlns:a16="http://schemas.microsoft.com/office/drawing/2014/main" id="{FA775AAA-4C1E-4E39-B56A-8781CAB93A26}"/>
                </a:ext>
              </a:extLst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Provisionando serviços na ONU</a:t>
              </a:r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FBEB1470-20EC-4019-9D34-BE6E89A05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71835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B5F7F-9B21-4985-A536-0D1B16B3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Autorizando </a:t>
            </a:r>
            <a:r>
              <a:rPr lang="pt-BR" dirty="0" err="1"/>
              <a:t>onu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1D2F4F7-CE86-472F-9CDC-3FD282F41F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9E160E-E814-458C-9D27-42B9BEFEA9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5CF6FF8-9A42-4906-8DAA-B4DD0ED6A5B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Antes de serem cadastrados os serviços em uma nova ONU conectada ao sistema, é necessário autoriza-la na OLT. É necessário lembrar que o Perfil de Tipo da ONU precisa existir antes da mesma ser autenticada. Antes é necessário entender como é identificada uma porta na OLT.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7B71418-F21D-4FAA-BD50-1707316FD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66" y="2894805"/>
            <a:ext cx="6448863" cy="31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6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Acessando o equipamento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2"/>
          </p:nvPr>
        </p:nvSpPr>
        <p:spPr>
          <a:xfrm>
            <a:off x="838200" y="817357"/>
            <a:ext cx="7272600" cy="2223533"/>
          </a:xfrm>
        </p:spPr>
        <p:txBody>
          <a:bodyPr>
            <a:normAutofit/>
          </a:bodyPr>
          <a:lstStyle/>
          <a:p>
            <a:r>
              <a:rPr lang="pt-BR" dirty="0"/>
              <a:t>O acesso via cabo console pode ser feito através da porta CLI presente na controladora da OLT. (</a:t>
            </a:r>
            <a:r>
              <a:rPr lang="pt-BR" dirty="0" err="1"/>
              <a:t>Speed</a:t>
            </a:r>
            <a:r>
              <a:rPr lang="pt-BR" dirty="0"/>
              <a:t> </a:t>
            </a:r>
            <a:r>
              <a:rPr lang="pt-BR" dirty="0" err="1"/>
              <a:t>Baud</a:t>
            </a:r>
            <a:r>
              <a:rPr lang="pt-BR" dirty="0"/>
              <a:t> 115200) </a:t>
            </a:r>
            <a:r>
              <a:rPr lang="pt-BR" dirty="0" err="1"/>
              <a:t>User:zte</a:t>
            </a:r>
            <a:r>
              <a:rPr lang="pt-BR" dirty="0"/>
              <a:t> password:zxr10</a:t>
            </a:r>
          </a:p>
          <a:p>
            <a:r>
              <a:rPr lang="pt-BR" dirty="0"/>
              <a:t>É necessário utilizar o cabo fornecido junto com o equipamento pois seu arranje de pinos é diferente do padrão de outros equipamentos.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lvl="1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kern="1200" dirty="0"/>
                  <a:t>Topo</a:t>
                </a:r>
              </a:p>
            </p:txBody>
          </p:sp>
          <p:sp>
            <p:nvSpPr>
              <p:cNvPr id="36" name="Hexágono 3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lvl="1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dirty="0"/>
                  <a:t>Menu</a:t>
                </a:r>
                <a:endParaRPr lang="pt-BR" kern="1200" dirty="0"/>
              </a:p>
            </p:txBody>
          </p:sp>
          <p:sp>
            <p:nvSpPr>
              <p:cNvPr id="34" name="Hexágono 33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←</a:t>
                </a:r>
              </a:p>
            </p:txBody>
          </p:sp>
        </p:grpSp>
      </p:grpSp>
      <p:pic>
        <p:nvPicPr>
          <p:cNvPr id="10" name="图片 1" descr="com">
            <a:extLst>
              <a:ext uri="{FF2B5EF4-FFF2-40B4-BE49-F238E27FC236}">
                <a16:creationId xmlns:a16="http://schemas.microsoft.com/office/drawing/2014/main" id="{12A31326-FE2A-47BB-90A9-8195D1117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49" y="1025387"/>
            <a:ext cx="31051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8">
            <a:extLst>
              <a:ext uri="{FF2B5EF4-FFF2-40B4-BE49-F238E27FC236}">
                <a16:creationId xmlns:a16="http://schemas.microsoft.com/office/drawing/2014/main" id="{57009EAD-8F7D-4FDD-B95F-42C353F459C7}"/>
              </a:ext>
            </a:extLst>
          </p:cNvPr>
          <p:cNvSpPr txBox="1">
            <a:spLocks/>
          </p:cNvSpPr>
          <p:nvPr/>
        </p:nvSpPr>
        <p:spPr>
          <a:xfrm>
            <a:off x="838201" y="2650184"/>
            <a:ext cx="7272599" cy="361809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+mn-lt"/>
              </a:rPr>
              <a:t> [Ctrl-A is the prefix key]</a:t>
            </a: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r>
              <a:rPr lang="en-US" sz="1000" dirty="0">
                <a:latin typeface="+mn-lt"/>
              </a:rPr>
              <a:t>*************************************************************************</a:t>
            </a:r>
          </a:p>
          <a:p>
            <a:r>
              <a:rPr lang="en-US" sz="1000" dirty="0">
                <a:latin typeface="+mn-lt"/>
              </a:rPr>
              <a:t>Welcome to ZXAN product C300 of ZTE Corporation</a:t>
            </a:r>
          </a:p>
          <a:p>
            <a:r>
              <a:rPr lang="en-US" sz="1000" dirty="0">
                <a:latin typeface="+mn-lt"/>
              </a:rPr>
              <a:t>*************************************************************************</a:t>
            </a:r>
          </a:p>
          <a:p>
            <a:endParaRPr lang="en-US" sz="1000" dirty="0">
              <a:latin typeface="+mn-lt"/>
            </a:endParaRPr>
          </a:p>
          <a:p>
            <a:r>
              <a:rPr lang="en-US" sz="1000" dirty="0">
                <a:latin typeface="+mn-lt"/>
              </a:rPr>
              <a:t>Last login time is 08.20.2020-13:29:54-UTC, 0 authentication failures happened since that time.</a:t>
            </a:r>
          </a:p>
          <a:p>
            <a:r>
              <a:rPr lang="en-US" sz="1000" dirty="0">
                <a:latin typeface="+mn-lt"/>
              </a:rPr>
              <a:t>ZXAN&gt;enable </a:t>
            </a:r>
          </a:p>
          <a:p>
            <a:r>
              <a:rPr lang="en-US" sz="1000" dirty="0">
                <a:latin typeface="+mn-lt"/>
              </a:rPr>
              <a:t>Password:zxr10</a:t>
            </a:r>
          </a:p>
          <a:p>
            <a:r>
              <a:rPr lang="en-US" sz="1000" dirty="0">
                <a:latin typeface="+mn-lt"/>
              </a:rPr>
              <a:t>ZXAN#</a:t>
            </a:r>
          </a:p>
        </p:txBody>
      </p:sp>
    </p:spTree>
    <p:extLst>
      <p:ext uri="{BB962C8B-B14F-4D97-AF65-F5344CB8AC3E}">
        <p14:creationId xmlns:p14="http://schemas.microsoft.com/office/powerpoint/2010/main" val="1018876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BBA0B-368F-45B9-9C5C-769F7352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Autorizando </a:t>
            </a:r>
            <a:r>
              <a:rPr lang="pt-BR" dirty="0" err="1"/>
              <a:t>onu</a:t>
            </a:r>
            <a:r>
              <a:rPr lang="pt-BR" dirty="0"/>
              <a:t>.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94C7BAC-1E35-4F03-9EC5-2996C53C31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AAE726-C4E4-43C5-9DAA-19A7D38B7F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A31D3C0-9E60-459F-ABB6-63F07B63141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Consultando  </a:t>
            </a:r>
            <a:r>
              <a:rPr lang="pt-BR" dirty="0" err="1"/>
              <a:t>ONUs</a:t>
            </a:r>
            <a:r>
              <a:rPr lang="pt-BR" dirty="0"/>
              <a:t> não autenticadas.</a:t>
            </a:r>
          </a:p>
          <a:p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ZNAX#show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gpon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uncfg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ZXAN#sh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uncfg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ZXAN#show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uncfg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ZXAN#show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uncfg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vendorid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8">
            <a:extLst>
              <a:ext uri="{FF2B5EF4-FFF2-40B4-BE49-F238E27FC236}">
                <a16:creationId xmlns:a16="http://schemas.microsoft.com/office/drawing/2014/main" id="{A24BDD12-A448-4752-AEC9-1261901330AE}"/>
              </a:ext>
            </a:extLst>
          </p:cNvPr>
          <p:cNvSpPr txBox="1">
            <a:spLocks/>
          </p:cNvSpPr>
          <p:nvPr/>
        </p:nvSpPr>
        <p:spPr>
          <a:xfrm>
            <a:off x="5527994" y="1629346"/>
            <a:ext cx="5520037" cy="434883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latin typeface="+mn-lt"/>
              </a:rPr>
              <a:t>ZXAN#sh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pon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onu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uncfg</a:t>
            </a:r>
            <a:endParaRPr lang="en-US" sz="1000" dirty="0">
              <a:latin typeface="+mn-lt"/>
            </a:endParaRPr>
          </a:p>
          <a:p>
            <a:r>
              <a:rPr lang="en-US" sz="1000" dirty="0" err="1">
                <a:latin typeface="+mn-lt"/>
              </a:rPr>
              <a:t>OltIndex</a:t>
            </a:r>
            <a:r>
              <a:rPr lang="en-US" sz="1000" dirty="0">
                <a:latin typeface="+mn-lt"/>
              </a:rPr>
              <a:t>            Model                SN                 PW</a:t>
            </a:r>
          </a:p>
          <a:p>
            <a:r>
              <a:rPr lang="en-US" sz="1000" dirty="0">
                <a:latin typeface="+mn-lt"/>
              </a:rPr>
              <a:t>----------------------------------------------------------------------------------------------------------</a:t>
            </a:r>
          </a:p>
          <a:p>
            <a:r>
              <a:rPr lang="en-US" sz="1000" dirty="0">
                <a:latin typeface="+mn-lt"/>
              </a:rPr>
              <a:t>gpon_olt-1/3/2      F660V7.1             ZTEGCBD01EF2       GCBD01EF2</a:t>
            </a:r>
          </a:p>
          <a:p>
            <a:r>
              <a:rPr lang="en-US" sz="1000" dirty="0">
                <a:latin typeface="+mn-lt"/>
              </a:rPr>
              <a:t>gpon_olt-1/3/2      F670LV1.1.01         ZTEGC8B9AD90       GC8B9AD90</a:t>
            </a:r>
          </a:p>
          <a:p>
            <a:r>
              <a:rPr lang="en-US" sz="1000" dirty="0">
                <a:latin typeface="+mn-lt"/>
              </a:rPr>
              <a:t>---------------------------------------------------------------------------------------------------------------</a:t>
            </a:r>
          </a:p>
          <a:p>
            <a:r>
              <a:rPr lang="en-US" sz="1000" dirty="0">
                <a:latin typeface="+mn-lt"/>
              </a:rPr>
              <a:t>ZXAN(config-if-gpon_olt-1/3/2)#show </a:t>
            </a:r>
            <a:r>
              <a:rPr lang="en-US" sz="1000" dirty="0" err="1">
                <a:latin typeface="+mn-lt"/>
              </a:rPr>
              <a:t>pon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onu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uncfg</a:t>
            </a:r>
            <a:endParaRPr lang="en-US" sz="1000" dirty="0">
              <a:latin typeface="+mn-lt"/>
            </a:endParaRPr>
          </a:p>
          <a:p>
            <a:r>
              <a:rPr lang="en-US" sz="1000" dirty="0" err="1">
                <a:latin typeface="+mn-lt"/>
              </a:rPr>
              <a:t>OltIndex</a:t>
            </a:r>
            <a:r>
              <a:rPr lang="en-US" sz="1000" dirty="0">
                <a:latin typeface="+mn-lt"/>
              </a:rPr>
              <a:t>            Model                SN                 PW</a:t>
            </a:r>
          </a:p>
          <a:p>
            <a:r>
              <a:rPr lang="en-US" sz="1000" dirty="0">
                <a:latin typeface="+mn-lt"/>
              </a:rPr>
              <a:t>---------------------------------------------------------------------------------------------------------------</a:t>
            </a:r>
          </a:p>
          <a:p>
            <a:r>
              <a:rPr lang="en-US" sz="1000" dirty="0">
                <a:latin typeface="+mn-lt"/>
              </a:rPr>
              <a:t>gpon_olt-1/3/2      F660V7.1             ZTEGCBD01EF2       GCBD01EF2</a:t>
            </a:r>
          </a:p>
          <a:p>
            <a:r>
              <a:rPr lang="en-US" sz="1000" dirty="0">
                <a:latin typeface="+mn-lt"/>
              </a:rPr>
              <a:t>gpon_olt-1/3/2      F670LV1.1.01         ZTEGC8B9AD90       GC8B9AD90</a:t>
            </a:r>
          </a:p>
          <a:p>
            <a:r>
              <a:rPr lang="en-US" sz="1000" dirty="0">
                <a:latin typeface="+mn-lt"/>
              </a:rPr>
              <a:t>ZXAN(config-if-gpon_olt-1/3/2)#show this</a:t>
            </a:r>
          </a:p>
          <a:p>
            <a:r>
              <a:rPr lang="en-US" sz="1000" dirty="0">
                <a:latin typeface="+mn-lt"/>
              </a:rPr>
              <a:t>!&lt;MSAN&gt;</a:t>
            </a:r>
          </a:p>
          <a:p>
            <a:r>
              <a:rPr lang="en-US" sz="1000" dirty="0">
                <a:latin typeface="+mn-lt"/>
              </a:rPr>
              <a:t>  no shutdown</a:t>
            </a:r>
          </a:p>
          <a:p>
            <a:r>
              <a:rPr lang="en-US" sz="1000" dirty="0">
                <a:latin typeface="+mn-lt"/>
              </a:rPr>
              <a:t>!&lt;/MSAN&gt;</a:t>
            </a:r>
          </a:p>
          <a:p>
            <a:r>
              <a:rPr lang="en-US" sz="1000" dirty="0">
                <a:latin typeface="+mn-lt"/>
              </a:rPr>
              <a:t>ZXAN(config-if-gpon_olt-1/3/2)#</a:t>
            </a: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7648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EAA8C-CD4D-48D9-B971-D230035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Autorizando  </a:t>
            </a:r>
            <a:r>
              <a:rPr lang="pt-BR" dirty="0" err="1"/>
              <a:t>onu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BC449D8-2501-46E2-BA98-D516E4B414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547AA1-B436-4255-BC7C-E3ADAAD50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75F98F-F262-4C6A-A6AD-6EB43784B27F}"/>
              </a:ext>
            </a:extLst>
          </p:cNvPr>
          <p:cNvSpPr txBox="1"/>
          <p:nvPr/>
        </p:nvSpPr>
        <p:spPr>
          <a:xfrm>
            <a:off x="868426" y="938652"/>
            <a:ext cx="720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Verificamos perfil da </a:t>
            </a:r>
            <a:r>
              <a:rPr lang="pt-BR" dirty="0" err="1"/>
              <a:t>onu</a:t>
            </a:r>
            <a:r>
              <a:rPr lang="pt-BR" dirty="0"/>
              <a:t>  </a:t>
            </a:r>
            <a:r>
              <a:rPr lang="en-US" dirty="0"/>
              <a:t>show </a:t>
            </a:r>
            <a:r>
              <a:rPr lang="en-US" dirty="0" err="1"/>
              <a:t>onu</a:t>
            </a:r>
            <a:r>
              <a:rPr lang="en-US" dirty="0"/>
              <a:t>-type </a:t>
            </a:r>
            <a:r>
              <a:rPr lang="en-US" dirty="0" err="1"/>
              <a:t>gpon</a:t>
            </a:r>
            <a:r>
              <a:rPr lang="en-US" dirty="0"/>
              <a:t> F660.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  <p:sp>
        <p:nvSpPr>
          <p:cNvPr id="6" name="Espaço Reservado para Conteúdo 8">
            <a:extLst>
              <a:ext uri="{FF2B5EF4-FFF2-40B4-BE49-F238E27FC236}">
                <a16:creationId xmlns:a16="http://schemas.microsoft.com/office/drawing/2014/main" id="{9990C727-83F0-4E66-A3FE-4CD9EC4A9C8B}"/>
              </a:ext>
            </a:extLst>
          </p:cNvPr>
          <p:cNvSpPr txBox="1">
            <a:spLocks/>
          </p:cNvSpPr>
          <p:nvPr/>
        </p:nvSpPr>
        <p:spPr>
          <a:xfrm>
            <a:off x="6231098" y="1680094"/>
            <a:ext cx="5519999" cy="228633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+mn-lt"/>
              </a:rPr>
              <a:t>ZXAN(config)#interface gpon_olt-1/3/2</a:t>
            </a:r>
          </a:p>
          <a:p>
            <a:r>
              <a:rPr lang="en-US" sz="1100" dirty="0">
                <a:latin typeface="+mn-lt"/>
              </a:rPr>
              <a:t>ZXAN(config-if-gpon_olt-1/3/2)#onu 1 type F660 SN ZTEGCBD01EF2</a:t>
            </a:r>
          </a:p>
          <a:p>
            <a:r>
              <a:rPr lang="en-US" sz="1100" dirty="0">
                <a:latin typeface="+mn-lt"/>
              </a:rPr>
              <a:t>ZXAN(config-if-gpon_olt-1/3/2)#show </a:t>
            </a:r>
            <a:r>
              <a:rPr lang="en-US" sz="1100" dirty="0" err="1">
                <a:latin typeface="+mn-lt"/>
              </a:rPr>
              <a:t>gpon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onu</a:t>
            </a:r>
            <a:r>
              <a:rPr lang="en-US" sz="1100" dirty="0">
                <a:latin typeface="+mn-lt"/>
              </a:rPr>
              <a:t> state</a:t>
            </a:r>
          </a:p>
          <a:p>
            <a:r>
              <a:rPr lang="en-US" sz="1100" dirty="0" err="1">
                <a:latin typeface="+mn-lt"/>
              </a:rPr>
              <a:t>OnuIndex</a:t>
            </a:r>
            <a:r>
              <a:rPr lang="en-US" sz="1100" dirty="0">
                <a:latin typeface="+mn-lt"/>
              </a:rPr>
              <a:t>     Admin state  OMCC state  Phase state  Speed mode</a:t>
            </a:r>
          </a:p>
          <a:p>
            <a:r>
              <a:rPr lang="en-US" sz="1100" dirty="0">
                <a:latin typeface="+mn-lt"/>
              </a:rPr>
              <a:t>---------------------------------------------------------------</a:t>
            </a:r>
          </a:p>
          <a:p>
            <a:r>
              <a:rPr lang="en-US" sz="1100" dirty="0">
                <a:latin typeface="+mn-lt"/>
              </a:rPr>
              <a:t>1/3/1:5       enable       </a:t>
            </a:r>
            <a:r>
              <a:rPr lang="en-US" sz="1100" dirty="0" err="1">
                <a:latin typeface="+mn-lt"/>
              </a:rPr>
              <a:t>enable</a:t>
            </a:r>
            <a:r>
              <a:rPr lang="en-US" sz="1100" dirty="0">
                <a:latin typeface="+mn-lt"/>
              </a:rPr>
              <a:t>      working      GPON</a:t>
            </a:r>
          </a:p>
          <a:p>
            <a:r>
              <a:rPr lang="en-US" sz="1100" dirty="0">
                <a:latin typeface="+mn-lt"/>
              </a:rPr>
              <a:t>1/3/2:1       enable       </a:t>
            </a:r>
            <a:r>
              <a:rPr lang="en-US" sz="1100" dirty="0" err="1">
                <a:latin typeface="+mn-lt"/>
              </a:rPr>
              <a:t>enable</a:t>
            </a:r>
            <a:r>
              <a:rPr lang="en-US" sz="1100" dirty="0">
                <a:latin typeface="+mn-lt"/>
              </a:rPr>
              <a:t>      working      GPON</a:t>
            </a:r>
          </a:p>
          <a:p>
            <a:r>
              <a:rPr lang="en-US" sz="1100" dirty="0">
                <a:latin typeface="+mn-lt"/>
              </a:rPr>
              <a:t>ONU Number: 2/2</a:t>
            </a: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</p:txBody>
      </p:sp>
      <p:sp>
        <p:nvSpPr>
          <p:cNvPr id="12" name="Espaço Reservado para Conteúdo 4">
            <a:extLst>
              <a:ext uri="{FF2B5EF4-FFF2-40B4-BE49-F238E27FC236}">
                <a16:creationId xmlns:a16="http://schemas.microsoft.com/office/drawing/2014/main" id="{A6CB6ECF-97D8-457F-AE49-FA4C183D1F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1098" y="989655"/>
            <a:ext cx="5338180" cy="5151574"/>
          </a:xfrm>
        </p:spPr>
        <p:txBody>
          <a:bodyPr/>
          <a:lstStyle/>
          <a:p>
            <a:r>
              <a:rPr lang="pt-BR" dirty="0"/>
              <a:t>Adicionamos a primeira </a:t>
            </a:r>
            <a:r>
              <a:rPr lang="pt-BR" dirty="0" err="1"/>
              <a:t>onu</a:t>
            </a:r>
            <a:r>
              <a:rPr lang="pt-BR" dirty="0"/>
              <a:t> F660 </a:t>
            </a:r>
            <a:r>
              <a:rPr lang="pt-BR" dirty="0" err="1"/>
              <a:t>sn</a:t>
            </a:r>
            <a:r>
              <a:rPr lang="pt-BR" dirty="0"/>
              <a:t> </a:t>
            </a:r>
            <a:r>
              <a:rPr lang="en-US" sz="2000" dirty="0">
                <a:latin typeface="+mn-lt"/>
              </a:rPr>
              <a:t>ZTEGCBD01EF2 </a:t>
            </a:r>
            <a:r>
              <a:rPr lang="pt-BR" dirty="0"/>
              <a:t>  na interface </a:t>
            </a:r>
            <a:r>
              <a:rPr lang="en-US" sz="2000" dirty="0">
                <a:latin typeface="+mn-lt"/>
              </a:rPr>
              <a:t>gpon_olt-1/3/2</a:t>
            </a:r>
            <a:r>
              <a:rPr lang="pt-BR" sz="2000" dirty="0">
                <a:latin typeface="+mn-lt"/>
              </a:rPr>
              <a:t>.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Após adicionar a </a:t>
            </a:r>
            <a:r>
              <a:rPr lang="pt-BR" dirty="0" err="1"/>
              <a:t>onu</a:t>
            </a:r>
            <a:r>
              <a:rPr lang="pt-BR" dirty="0"/>
              <a:t> verificamos o status da </a:t>
            </a:r>
            <a:r>
              <a:rPr lang="pt-BR" dirty="0" err="1"/>
              <a:t>onu</a:t>
            </a:r>
            <a:r>
              <a:rPr lang="pt-BR" dirty="0"/>
              <a:t> em modo </a:t>
            </a:r>
            <a:r>
              <a:rPr lang="pt-BR" dirty="0" err="1"/>
              <a:t>working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8" name="Espaço Reservado para Conteúdo 8">
            <a:extLst>
              <a:ext uri="{FF2B5EF4-FFF2-40B4-BE49-F238E27FC236}">
                <a16:creationId xmlns:a16="http://schemas.microsoft.com/office/drawing/2014/main" id="{B2634BB0-D79C-4F15-BE6C-8687063E6985}"/>
              </a:ext>
            </a:extLst>
          </p:cNvPr>
          <p:cNvSpPr txBox="1">
            <a:spLocks/>
          </p:cNvSpPr>
          <p:nvPr/>
        </p:nvSpPr>
        <p:spPr>
          <a:xfrm>
            <a:off x="868426" y="1313181"/>
            <a:ext cx="5183387" cy="450452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>
                <a:latin typeface="+mn-lt"/>
              </a:rPr>
              <a:t>ZXAN#show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onu</a:t>
            </a:r>
            <a:r>
              <a:rPr lang="en-US" sz="1000" dirty="0">
                <a:latin typeface="+mn-lt"/>
              </a:rPr>
              <a:t>-type </a:t>
            </a:r>
            <a:r>
              <a:rPr lang="en-US" sz="1000" dirty="0" err="1">
                <a:latin typeface="+mn-lt"/>
              </a:rPr>
              <a:t>gpon</a:t>
            </a:r>
            <a:r>
              <a:rPr lang="en-US" sz="1000" dirty="0">
                <a:latin typeface="+mn-lt"/>
              </a:rPr>
              <a:t> F660</a:t>
            </a:r>
          </a:p>
          <a:p>
            <a:r>
              <a:rPr lang="en-US" sz="1000" dirty="0">
                <a:latin typeface="+mn-lt"/>
              </a:rPr>
              <a:t>ONU type name:          F660</a:t>
            </a:r>
          </a:p>
          <a:p>
            <a:r>
              <a:rPr lang="en-US" sz="1000" dirty="0">
                <a:latin typeface="+mn-lt"/>
              </a:rPr>
              <a:t>PON type:               </a:t>
            </a:r>
            <a:r>
              <a:rPr lang="en-US" sz="1000" dirty="0" err="1">
                <a:latin typeface="+mn-lt"/>
              </a:rPr>
              <a:t>gpon</a:t>
            </a:r>
            <a:endParaRPr lang="en-US" sz="1000" dirty="0">
              <a:latin typeface="+mn-lt"/>
            </a:endParaRPr>
          </a:p>
          <a:p>
            <a:r>
              <a:rPr lang="en-US" sz="1000" dirty="0">
                <a:latin typeface="+mn-lt"/>
              </a:rPr>
              <a:t>Description:            4GE,2FXS,4WiFi2.4</a:t>
            </a:r>
          </a:p>
          <a:p>
            <a:r>
              <a:rPr lang="en-US" sz="1000" dirty="0">
                <a:latin typeface="+mn-lt"/>
              </a:rPr>
              <a:t>Max T-CONT:             255</a:t>
            </a:r>
          </a:p>
          <a:p>
            <a:r>
              <a:rPr lang="en-US" sz="1000" dirty="0">
                <a:latin typeface="+mn-lt"/>
              </a:rPr>
              <a:t>Max GEM port:           255</a:t>
            </a:r>
          </a:p>
          <a:p>
            <a:r>
              <a:rPr lang="en-US" sz="1000" dirty="0">
                <a:latin typeface="+mn-lt"/>
              </a:rPr>
              <a:t>Max switch per slot:    8</a:t>
            </a:r>
          </a:p>
          <a:p>
            <a:r>
              <a:rPr lang="en-US" sz="1000" dirty="0">
                <a:latin typeface="+mn-lt"/>
              </a:rPr>
              <a:t>Max flow per switch:    8</a:t>
            </a:r>
          </a:p>
          <a:p>
            <a:r>
              <a:rPr lang="en-US" sz="1000" dirty="0">
                <a:latin typeface="+mn-lt"/>
              </a:rPr>
              <a:t>Max IP host:            5</a:t>
            </a:r>
          </a:p>
          <a:p>
            <a:r>
              <a:rPr lang="en-US" sz="1000" dirty="0">
                <a:latin typeface="+mn-lt"/>
              </a:rPr>
              <a:t>Max IPv6 host:          5</a:t>
            </a:r>
          </a:p>
          <a:p>
            <a:r>
              <a:rPr lang="en-US" sz="1000" dirty="0">
                <a:latin typeface="+mn-lt"/>
              </a:rPr>
              <a:t>Service ability N:1:    support</a:t>
            </a:r>
          </a:p>
          <a:p>
            <a:r>
              <a:rPr lang="en-US" sz="1000" dirty="0">
                <a:latin typeface="+mn-lt"/>
              </a:rPr>
              <a:t>Service ability 1:M:    support</a:t>
            </a:r>
          </a:p>
          <a:p>
            <a:r>
              <a:rPr lang="en-US" sz="1000" dirty="0">
                <a:latin typeface="+mn-lt"/>
              </a:rPr>
              <a:t>Service ability 1:P:    support</a:t>
            </a:r>
          </a:p>
          <a:p>
            <a:r>
              <a:rPr lang="en-US" sz="1000" dirty="0">
                <a:latin typeface="+mn-lt"/>
              </a:rPr>
              <a:t>WIFI </a:t>
            </a:r>
            <a:r>
              <a:rPr lang="en-US" sz="1000" dirty="0" err="1">
                <a:latin typeface="+mn-lt"/>
              </a:rPr>
              <a:t>mgmt</a:t>
            </a:r>
            <a:r>
              <a:rPr lang="en-US" sz="1000" dirty="0">
                <a:latin typeface="+mn-lt"/>
              </a:rPr>
              <a:t> via non OMCI: disable</a:t>
            </a:r>
          </a:p>
          <a:p>
            <a:r>
              <a:rPr lang="en-US" sz="1000" dirty="0">
                <a:latin typeface="+mn-lt"/>
              </a:rPr>
              <a:t>OMCI send mode:         async</a:t>
            </a:r>
          </a:p>
          <a:p>
            <a:r>
              <a:rPr lang="en-US" sz="1000" dirty="0">
                <a:latin typeface="+mn-lt"/>
              </a:rPr>
              <a:t>Default multicast </a:t>
            </a:r>
            <a:r>
              <a:rPr lang="en-US" sz="1000" dirty="0" err="1">
                <a:latin typeface="+mn-lt"/>
              </a:rPr>
              <a:t>range:none</a:t>
            </a:r>
            <a:endParaRPr lang="en-US" sz="1000" dirty="0">
              <a:latin typeface="+mn-lt"/>
            </a:endParaRPr>
          </a:p>
          <a:p>
            <a:r>
              <a:rPr lang="en-US" sz="1000" dirty="0">
                <a:latin typeface="+mn-lt"/>
              </a:rPr>
              <a:t>MGC configure mode:     </a:t>
            </a:r>
            <a:r>
              <a:rPr lang="en-US" sz="1000" dirty="0" err="1">
                <a:latin typeface="+mn-lt"/>
              </a:rPr>
              <a:t>zte</a:t>
            </a:r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</p:txBody>
      </p:sp>
      <p:sp>
        <p:nvSpPr>
          <p:cNvPr id="10" name="Espaço Reservado para Conteúdo 8">
            <a:extLst>
              <a:ext uri="{FF2B5EF4-FFF2-40B4-BE49-F238E27FC236}">
                <a16:creationId xmlns:a16="http://schemas.microsoft.com/office/drawing/2014/main" id="{225C7283-389D-45BF-A925-B2D29C4823F2}"/>
              </a:ext>
            </a:extLst>
          </p:cNvPr>
          <p:cNvSpPr txBox="1">
            <a:spLocks/>
          </p:cNvSpPr>
          <p:nvPr/>
        </p:nvSpPr>
        <p:spPr>
          <a:xfrm>
            <a:off x="6231098" y="4688490"/>
            <a:ext cx="5519999" cy="16678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+mn-lt"/>
              </a:rPr>
              <a:t>ZXAN(config-if-gpon_olt-1/3/2)#show </a:t>
            </a:r>
            <a:r>
              <a:rPr lang="en-US" sz="1100" dirty="0" err="1">
                <a:latin typeface="+mn-lt"/>
              </a:rPr>
              <a:t>gpon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onu</a:t>
            </a:r>
            <a:r>
              <a:rPr lang="en-US" sz="1100" dirty="0">
                <a:latin typeface="+mn-lt"/>
              </a:rPr>
              <a:t> state</a:t>
            </a:r>
          </a:p>
          <a:p>
            <a:r>
              <a:rPr lang="en-US" sz="1100" dirty="0" err="1">
                <a:latin typeface="+mn-lt"/>
              </a:rPr>
              <a:t>OnuIndex</a:t>
            </a:r>
            <a:r>
              <a:rPr lang="en-US" sz="1100" dirty="0">
                <a:latin typeface="+mn-lt"/>
              </a:rPr>
              <a:t>     Admin state  OMCC state  Phase state  Speed mode</a:t>
            </a:r>
          </a:p>
          <a:p>
            <a:r>
              <a:rPr lang="en-US" sz="1100" dirty="0">
                <a:latin typeface="+mn-lt"/>
              </a:rPr>
              <a:t>---------------------------------------------------------------</a:t>
            </a:r>
          </a:p>
          <a:p>
            <a:r>
              <a:rPr lang="en-US" sz="1100" dirty="0">
                <a:latin typeface="+mn-lt"/>
              </a:rPr>
              <a:t>1/3/1:5       enable       </a:t>
            </a:r>
            <a:r>
              <a:rPr lang="en-US" sz="1100" dirty="0" err="1">
                <a:latin typeface="+mn-lt"/>
              </a:rPr>
              <a:t>enable</a:t>
            </a:r>
            <a:r>
              <a:rPr lang="en-US" sz="1100" dirty="0">
                <a:latin typeface="+mn-lt"/>
              </a:rPr>
              <a:t>      working      GPON</a:t>
            </a:r>
          </a:p>
          <a:p>
            <a:r>
              <a:rPr lang="en-US" sz="1100" dirty="0">
                <a:latin typeface="+mn-lt"/>
              </a:rPr>
              <a:t>1/3/2:1       enable       </a:t>
            </a:r>
            <a:r>
              <a:rPr lang="en-US" sz="1100" dirty="0" err="1">
                <a:latin typeface="+mn-lt"/>
              </a:rPr>
              <a:t>enable</a:t>
            </a:r>
            <a:r>
              <a:rPr lang="en-US" sz="1100" dirty="0">
                <a:latin typeface="+mn-lt"/>
              </a:rPr>
              <a:t>      working      GPON</a:t>
            </a:r>
          </a:p>
          <a:p>
            <a:r>
              <a:rPr lang="en-US" sz="1100" dirty="0">
                <a:latin typeface="+mn-lt"/>
              </a:rPr>
              <a:t>ONU Number: 2/2</a:t>
            </a: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858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D517-7176-4748-8907-F47979C8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Alarmes </a:t>
            </a:r>
            <a:r>
              <a:rPr lang="pt-BR" dirty="0" err="1"/>
              <a:t>onu</a:t>
            </a:r>
            <a:r>
              <a:rPr lang="pt-BR" dirty="0"/>
              <a:t> 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13AC9CA-8C8F-4ABE-99E3-CF676B510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2A25E5-F600-4B8F-95C6-E31B69EA34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42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36BFAB6-DB86-4B78-861B-7D0E9E5D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00" y="1649121"/>
            <a:ext cx="9293374" cy="335198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5D6A29F-CE87-4C99-86CB-9D3AF60D1812}"/>
              </a:ext>
            </a:extLst>
          </p:cNvPr>
          <p:cNvSpPr/>
          <p:nvPr/>
        </p:nvSpPr>
        <p:spPr>
          <a:xfrm>
            <a:off x="990600" y="9243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Consultando status das </a:t>
            </a:r>
            <a:r>
              <a:rPr lang="pt-BR" dirty="0" err="1"/>
              <a:t>onu</a:t>
            </a:r>
            <a:r>
              <a:rPr lang="pt-BR" dirty="0"/>
              <a:t> autenticadas através do comando: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gpon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onu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262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9C857-F00B-4B7F-AFDA-1D4450EF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Provisionando serviços na </a:t>
            </a:r>
            <a:r>
              <a:rPr lang="pt-BR" dirty="0" err="1"/>
              <a:t>onu</a:t>
            </a:r>
            <a:r>
              <a:rPr lang="pt-BR" dirty="0"/>
              <a:t> no modo </a:t>
            </a:r>
            <a:r>
              <a:rPr lang="pt-BR" dirty="0" err="1"/>
              <a:t>pppoe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96E485-D01A-46ED-A852-F33D4E606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1A9C51-27DC-49BC-83A4-35EE54748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2EBD2D4-DDA3-4562-AD99-BC497412FE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pt-BR" sz="1600" dirty="0"/>
              <a:t>Provisionar uma ONU em modo PPPOE com velocidade 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</a:t>
            </a:r>
            <a:r>
              <a:rPr lang="pt-BR" sz="1600" dirty="0"/>
              <a:t> de 10Mbps de  download e 1G de  upload sob a </a:t>
            </a:r>
            <a:r>
              <a:rPr lang="pt-BR" sz="1600" dirty="0" err="1"/>
              <a:t>vlan</a:t>
            </a:r>
            <a:r>
              <a:rPr lang="pt-BR" sz="1600" dirty="0"/>
              <a:t> 1000.</a:t>
            </a:r>
          </a:p>
          <a:p>
            <a:r>
              <a:rPr lang="pt-BR" sz="1600" b="1" dirty="0"/>
              <a:t>1° Criar o perfil de T-CONT 10Mbps (upload)</a:t>
            </a:r>
          </a:p>
          <a:p>
            <a:r>
              <a:rPr lang="pt-BR" sz="1600" dirty="0"/>
              <a:t>LAB_C320(</a:t>
            </a:r>
            <a:r>
              <a:rPr lang="pt-BR" sz="1600" dirty="0" err="1"/>
              <a:t>config</a:t>
            </a:r>
            <a:r>
              <a:rPr lang="pt-BR" sz="1600" dirty="0"/>
              <a:t>)#</a:t>
            </a:r>
            <a:r>
              <a:rPr lang="pt-BR" sz="1600" dirty="0" err="1"/>
              <a:t>gpon</a:t>
            </a:r>
            <a:endParaRPr lang="pt-BR" sz="1600" dirty="0"/>
          </a:p>
          <a:p>
            <a:r>
              <a:rPr lang="pt-BR" sz="1600" dirty="0"/>
              <a:t>LAB_C320(</a:t>
            </a:r>
            <a:r>
              <a:rPr lang="pt-BR" sz="1600" dirty="0" err="1"/>
              <a:t>config-gpon</a:t>
            </a:r>
            <a:r>
              <a:rPr lang="pt-BR" sz="1600" dirty="0"/>
              <a:t>)#profile </a:t>
            </a:r>
            <a:r>
              <a:rPr lang="pt-BR" sz="1600" dirty="0" err="1"/>
              <a:t>tcont</a:t>
            </a:r>
            <a:r>
              <a:rPr lang="pt-BR" sz="1600" dirty="0"/>
              <a:t> 10Mbps </a:t>
            </a:r>
            <a:r>
              <a:rPr lang="pt-BR" sz="1600" dirty="0" err="1"/>
              <a:t>type</a:t>
            </a:r>
            <a:r>
              <a:rPr lang="pt-BR" sz="1600" dirty="0"/>
              <a:t> 4 </a:t>
            </a:r>
            <a:r>
              <a:rPr lang="pt-BR" sz="1600" dirty="0" err="1"/>
              <a:t>fixed</a:t>
            </a:r>
            <a:r>
              <a:rPr lang="pt-BR" sz="1600" dirty="0"/>
              <a:t> 1024000</a:t>
            </a:r>
          </a:p>
          <a:p>
            <a:r>
              <a:rPr lang="pt-BR" sz="1600" dirty="0"/>
              <a:t>[</a:t>
            </a:r>
            <a:r>
              <a:rPr lang="pt-BR" sz="1600" dirty="0" err="1"/>
              <a:t>Successful</a:t>
            </a:r>
            <a:r>
              <a:rPr lang="pt-BR" sz="1600" dirty="0"/>
              <a:t>]</a:t>
            </a:r>
          </a:p>
          <a:p>
            <a:r>
              <a:rPr lang="pt-BR" sz="1600" b="1" dirty="0"/>
              <a:t>2° Criar o perfil de VLAN PPPOE</a:t>
            </a:r>
          </a:p>
          <a:p>
            <a:r>
              <a:rPr lang="pt-BR" sz="1600" dirty="0"/>
              <a:t>LAB_C320(</a:t>
            </a:r>
            <a:r>
              <a:rPr lang="pt-BR" sz="1600" dirty="0" err="1"/>
              <a:t>config</a:t>
            </a:r>
            <a:r>
              <a:rPr lang="pt-BR" sz="1600" dirty="0"/>
              <a:t>)#</a:t>
            </a:r>
            <a:r>
              <a:rPr lang="pt-BR" sz="1600" dirty="0" err="1"/>
              <a:t>gpon</a:t>
            </a:r>
            <a:endParaRPr lang="pt-BR" sz="1600" dirty="0"/>
          </a:p>
          <a:p>
            <a:r>
              <a:rPr lang="pt-BR" sz="1600" dirty="0"/>
              <a:t>LAB_C320(</a:t>
            </a:r>
            <a:r>
              <a:rPr lang="pt-BR" sz="1600" dirty="0" err="1"/>
              <a:t>config-gpon</a:t>
            </a:r>
            <a:r>
              <a:rPr lang="pt-BR" sz="1600" dirty="0"/>
              <a:t>)#</a:t>
            </a:r>
            <a:r>
              <a:rPr lang="pt-BR" sz="1600" dirty="0" err="1"/>
              <a:t>onu</a:t>
            </a:r>
            <a:r>
              <a:rPr lang="pt-BR" sz="1600" dirty="0"/>
              <a:t> profile </a:t>
            </a:r>
            <a:r>
              <a:rPr lang="pt-BR" sz="1600" dirty="0" err="1"/>
              <a:t>vlan</a:t>
            </a:r>
            <a:r>
              <a:rPr lang="pt-BR" sz="1600" dirty="0"/>
              <a:t> PPPOE </a:t>
            </a:r>
            <a:r>
              <a:rPr lang="pt-BR" sz="1600" dirty="0" err="1"/>
              <a:t>tag-mode</a:t>
            </a:r>
            <a:r>
              <a:rPr lang="pt-BR" sz="1600" dirty="0"/>
              <a:t> </a:t>
            </a:r>
            <a:r>
              <a:rPr lang="pt-BR" sz="1600" dirty="0" err="1"/>
              <a:t>tag</a:t>
            </a:r>
            <a:r>
              <a:rPr lang="pt-BR" sz="1600" dirty="0"/>
              <a:t> </a:t>
            </a:r>
            <a:r>
              <a:rPr lang="pt-BR" sz="1600" dirty="0" err="1"/>
              <a:t>cvlan</a:t>
            </a:r>
            <a:r>
              <a:rPr lang="pt-BR" sz="1600" dirty="0"/>
              <a:t> 1000</a:t>
            </a:r>
          </a:p>
          <a:p>
            <a:r>
              <a:rPr lang="pt-BR" sz="1600" b="1" dirty="0"/>
              <a:t>3° Criar um perfil de Tráfego GEM (download)</a:t>
            </a:r>
          </a:p>
          <a:p>
            <a:r>
              <a:rPr lang="fr-FR" sz="1600" dirty="0"/>
              <a:t>LAB_C320(config-gpon)#profile traffic 10Mbps sir 10240 pir 11000 cbs 1023</a:t>
            </a:r>
            <a:endParaRPr lang="pt-BR" sz="1600" dirty="0"/>
          </a:p>
          <a:p>
            <a:r>
              <a:rPr lang="pt-BR" sz="1600" dirty="0" err="1"/>
              <a:t>pbs</a:t>
            </a:r>
            <a:r>
              <a:rPr lang="pt-BR" sz="1600" dirty="0"/>
              <a:t> 1023</a:t>
            </a:r>
          </a:p>
          <a:p>
            <a:r>
              <a:rPr lang="pt-BR" sz="1600" dirty="0"/>
              <a:t>.[</a:t>
            </a:r>
            <a:r>
              <a:rPr lang="pt-BR" sz="1600" dirty="0" err="1"/>
              <a:t>Successful</a:t>
            </a:r>
            <a:r>
              <a:rPr lang="pt-BR" sz="1600" dirty="0"/>
              <a:t>]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62947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9C857-F00B-4B7F-AFDA-1D4450EF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Provisionando serviços na </a:t>
            </a:r>
            <a:r>
              <a:rPr lang="pt-BR" dirty="0" err="1"/>
              <a:t>onu</a:t>
            </a:r>
            <a:r>
              <a:rPr lang="pt-BR" dirty="0"/>
              <a:t> no modo </a:t>
            </a:r>
            <a:r>
              <a:rPr lang="pt-BR" dirty="0" err="1"/>
              <a:t>pppoe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96E485-D01A-46ED-A852-F33D4E606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1A9C51-27DC-49BC-83A4-35EE54748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E96B8ED-FA95-4C2C-A7D0-F346291CFB63}"/>
              </a:ext>
            </a:extLst>
          </p:cNvPr>
          <p:cNvSpPr txBox="1"/>
          <p:nvPr/>
        </p:nvSpPr>
        <p:spPr>
          <a:xfrm>
            <a:off x="910800" y="876508"/>
            <a:ext cx="1064509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4° Considerando uma ONU autorizada com ID: 12</a:t>
            </a:r>
          </a:p>
          <a:p>
            <a:r>
              <a:rPr lang="pt-BR" sz="1600" dirty="0" err="1"/>
              <a:t>ZXAN#conf</a:t>
            </a:r>
            <a:r>
              <a:rPr lang="pt-BR" sz="1600" dirty="0"/>
              <a:t> t</a:t>
            </a:r>
          </a:p>
          <a:p>
            <a:r>
              <a:rPr lang="pt-BR" sz="1600" dirty="0" err="1"/>
              <a:t>Enter</a:t>
            </a:r>
            <a:r>
              <a:rPr lang="pt-BR" sz="1600" dirty="0"/>
              <a:t> </a:t>
            </a:r>
            <a:r>
              <a:rPr lang="pt-BR" sz="1600" dirty="0" err="1"/>
              <a:t>configuration</a:t>
            </a:r>
            <a:r>
              <a:rPr lang="pt-BR" sz="1600" dirty="0"/>
              <a:t> </a:t>
            </a:r>
            <a:r>
              <a:rPr lang="pt-BR" sz="1600" dirty="0" err="1"/>
              <a:t>commands</a:t>
            </a:r>
            <a:r>
              <a:rPr lang="pt-BR" sz="1600" dirty="0"/>
              <a:t>, </a:t>
            </a:r>
            <a:r>
              <a:rPr lang="pt-BR" sz="1600" dirty="0" err="1"/>
              <a:t>one</a:t>
            </a:r>
            <a:r>
              <a:rPr lang="pt-BR" sz="1600" dirty="0"/>
              <a:t> per </a:t>
            </a:r>
            <a:r>
              <a:rPr lang="pt-BR" sz="1600" dirty="0" err="1"/>
              <a:t>line</a:t>
            </a:r>
            <a:r>
              <a:rPr lang="pt-BR" sz="1600" dirty="0"/>
              <a:t>.  </a:t>
            </a:r>
            <a:r>
              <a:rPr lang="pt-BR" sz="1600" dirty="0" err="1"/>
              <a:t>End</a:t>
            </a:r>
            <a:r>
              <a:rPr lang="pt-BR" sz="1600" dirty="0"/>
              <a:t> </a:t>
            </a:r>
            <a:r>
              <a:rPr lang="pt-BR" sz="1600" dirty="0" err="1"/>
              <a:t>with</a:t>
            </a:r>
            <a:r>
              <a:rPr lang="pt-BR" sz="1600" dirty="0"/>
              <a:t> CTRL/Z.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)#interface gpon_olt-1/3/2</a:t>
            </a:r>
          </a:p>
          <a:p>
            <a:r>
              <a:rPr lang="pt-BR" sz="1600" dirty="0"/>
              <a:t>ZXAN(config-if-gpon_olt-1/3/2)#onu 12 </a:t>
            </a:r>
            <a:r>
              <a:rPr lang="pt-BR" sz="1600" dirty="0" err="1"/>
              <a:t>type</a:t>
            </a:r>
            <a:r>
              <a:rPr lang="pt-BR" sz="1600" dirty="0"/>
              <a:t> F660 </a:t>
            </a:r>
            <a:r>
              <a:rPr lang="pt-BR" sz="1600" dirty="0" err="1"/>
              <a:t>sn</a:t>
            </a:r>
            <a:r>
              <a:rPr lang="pt-BR" sz="1600" dirty="0"/>
              <a:t> ZTEGC8B9AD90</a:t>
            </a:r>
          </a:p>
          <a:p>
            <a:r>
              <a:rPr lang="pt-BR" sz="1600" dirty="0"/>
              <a:t>ZXAN(config-if-gpon_olt-1/3/2)#exit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)#interface gpon_onu-1/3/2:12</a:t>
            </a:r>
          </a:p>
          <a:p>
            <a:r>
              <a:rPr lang="pt-BR" sz="1600" dirty="0"/>
              <a:t>ZXAN(config-if-gpon_onu-1/3/2:12)#name </a:t>
            </a:r>
            <a:r>
              <a:rPr lang="pt-BR" sz="1600" dirty="0" err="1"/>
              <a:t>cleiton</a:t>
            </a:r>
            <a:r>
              <a:rPr lang="pt-BR" sz="1600" dirty="0"/>
              <a:t> </a:t>
            </a:r>
            <a:r>
              <a:rPr lang="pt-BR" sz="1600" dirty="0" err="1"/>
              <a:t>badam</a:t>
            </a:r>
            <a:endParaRPr lang="pt-BR" sz="1600" dirty="0"/>
          </a:p>
          <a:p>
            <a:r>
              <a:rPr lang="pt-BR" sz="1600" dirty="0"/>
              <a:t>ZXAN(config-if-gpon_onu-1/3/2:12)#sn-bind </a:t>
            </a:r>
            <a:r>
              <a:rPr lang="pt-BR" sz="1600" dirty="0" err="1"/>
              <a:t>enable</a:t>
            </a:r>
            <a:r>
              <a:rPr lang="pt-BR" sz="1600" dirty="0"/>
              <a:t> </a:t>
            </a:r>
            <a:r>
              <a:rPr lang="pt-BR" sz="1600" dirty="0" err="1"/>
              <a:t>sn</a:t>
            </a:r>
            <a:endParaRPr lang="pt-BR" sz="1600" dirty="0"/>
          </a:p>
          <a:p>
            <a:r>
              <a:rPr lang="pt-BR" sz="1600" dirty="0"/>
              <a:t>ZXAN(config-if-gpon_onu-1/3/2:12)#tcont 1 profile 1G</a:t>
            </a:r>
          </a:p>
          <a:p>
            <a:r>
              <a:rPr lang="pt-BR" sz="1600" dirty="0"/>
              <a:t>ZXAN(config-if-gpon_onu-1/3/2:12)#gemport 1 </a:t>
            </a:r>
            <a:r>
              <a:rPr lang="pt-BR" sz="1600" dirty="0" err="1"/>
              <a:t>tcont</a:t>
            </a:r>
            <a:r>
              <a:rPr lang="pt-BR" sz="1600" dirty="0"/>
              <a:t> 1</a:t>
            </a:r>
          </a:p>
          <a:p>
            <a:r>
              <a:rPr lang="pt-BR" sz="1600" dirty="0"/>
              <a:t>ZXAN(config-if-gpon_onu-1/3/2:12)#exit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)#interface vport-1/3/2.12:1</a:t>
            </a:r>
          </a:p>
          <a:p>
            <a:r>
              <a:rPr lang="pt-BR" sz="1600" dirty="0"/>
              <a:t>ZXAN(config-if-vport-1/3/2.12:1)#service-port 1 </a:t>
            </a:r>
            <a:r>
              <a:rPr lang="pt-BR" sz="1600" dirty="0" err="1"/>
              <a:t>user-vlan</a:t>
            </a:r>
            <a:r>
              <a:rPr lang="pt-BR" sz="1600" dirty="0"/>
              <a:t>  1000 </a:t>
            </a:r>
            <a:r>
              <a:rPr lang="pt-BR" sz="1600" dirty="0" err="1"/>
              <a:t>vlan</a:t>
            </a:r>
            <a:r>
              <a:rPr lang="pt-BR" sz="1600" dirty="0"/>
              <a:t> 1000</a:t>
            </a:r>
          </a:p>
          <a:p>
            <a:r>
              <a:rPr lang="pt-BR" sz="1600" dirty="0"/>
              <a:t>ZXAN(config-if-vport-1/3/2.21:1)#qos </a:t>
            </a:r>
            <a:r>
              <a:rPr lang="pt-BR" sz="1600" dirty="0" err="1"/>
              <a:t>traffic-policy</a:t>
            </a:r>
            <a:r>
              <a:rPr lang="pt-BR" sz="1600" dirty="0"/>
              <a:t> 10MBPS </a:t>
            </a:r>
            <a:r>
              <a:rPr lang="pt-BR" sz="1600" dirty="0" err="1"/>
              <a:t>direction</a:t>
            </a:r>
            <a:r>
              <a:rPr lang="pt-BR" sz="1600" dirty="0"/>
              <a:t> </a:t>
            </a:r>
            <a:r>
              <a:rPr lang="pt-BR" sz="1600" dirty="0" err="1"/>
              <a:t>ingress</a:t>
            </a:r>
            <a:endParaRPr lang="pt-BR" sz="1600" dirty="0"/>
          </a:p>
          <a:p>
            <a:r>
              <a:rPr lang="pt-BR" sz="1600" dirty="0"/>
              <a:t>ZXAN(config-if-vport-1/3/2.21:1)#qos </a:t>
            </a:r>
            <a:r>
              <a:rPr lang="pt-BR" sz="1600" dirty="0" err="1"/>
              <a:t>traffic-policy</a:t>
            </a:r>
            <a:r>
              <a:rPr lang="pt-BR" sz="1600" dirty="0"/>
              <a:t> 10MBPS </a:t>
            </a:r>
            <a:r>
              <a:rPr lang="pt-BR" sz="1600" dirty="0" err="1"/>
              <a:t>direction</a:t>
            </a:r>
            <a:r>
              <a:rPr lang="pt-BR" sz="1600" dirty="0"/>
              <a:t> </a:t>
            </a:r>
            <a:r>
              <a:rPr lang="pt-BR" sz="1600" dirty="0" err="1"/>
              <a:t>egress</a:t>
            </a:r>
            <a:endParaRPr lang="pt-BR" sz="1600" dirty="0"/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)#pon-onu-mng gpon_onu-1/3/2:12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config-gpon-onu-mng</a:t>
            </a:r>
            <a:r>
              <a:rPr lang="pt-BR" sz="1600" dirty="0"/>
              <a:t>)#service 1 </a:t>
            </a:r>
            <a:r>
              <a:rPr lang="pt-BR" sz="1600" dirty="0" err="1"/>
              <a:t>gemport</a:t>
            </a:r>
            <a:r>
              <a:rPr lang="pt-BR" sz="1600" dirty="0"/>
              <a:t> 1 </a:t>
            </a:r>
            <a:r>
              <a:rPr lang="pt-BR" sz="1600" dirty="0" err="1"/>
              <a:t>vlan</a:t>
            </a:r>
            <a:r>
              <a:rPr lang="pt-BR" sz="1600" dirty="0"/>
              <a:t> 1000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config-gpon-onu-mng</a:t>
            </a:r>
            <a:r>
              <a:rPr lang="pt-BR" sz="1600" dirty="0"/>
              <a:t>)#wan-ip 1 ipv4  </a:t>
            </a:r>
            <a:r>
              <a:rPr lang="pt-BR" sz="1600" dirty="0" err="1"/>
              <a:t>mode</a:t>
            </a:r>
            <a:r>
              <a:rPr lang="pt-BR" sz="1600" dirty="0"/>
              <a:t> </a:t>
            </a:r>
            <a:r>
              <a:rPr lang="pt-BR" sz="1600" dirty="0" err="1"/>
              <a:t>pppoe</a:t>
            </a:r>
            <a:r>
              <a:rPr lang="pt-BR" sz="1600" dirty="0"/>
              <a:t> </a:t>
            </a:r>
            <a:r>
              <a:rPr lang="pt-BR" sz="1600" dirty="0" err="1"/>
              <a:t>username</a:t>
            </a:r>
            <a:r>
              <a:rPr lang="pt-BR" sz="1600" dirty="0"/>
              <a:t> teste </a:t>
            </a:r>
            <a:r>
              <a:rPr lang="pt-BR" sz="1600" dirty="0" err="1"/>
              <a:t>password</a:t>
            </a:r>
            <a:r>
              <a:rPr lang="pt-BR" sz="1600" dirty="0"/>
              <a:t> teste </a:t>
            </a:r>
            <a:r>
              <a:rPr lang="pt-BR" sz="1600" dirty="0" err="1"/>
              <a:t>vlan</a:t>
            </a:r>
            <a:r>
              <a:rPr lang="pt-BR" sz="1600" dirty="0"/>
              <a:t>-profile 1000 host 1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config-gpon-onu-mng</a:t>
            </a:r>
            <a:r>
              <a:rPr lang="pt-BR" sz="1600" dirty="0"/>
              <a:t>)#exit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)#exit</a:t>
            </a:r>
          </a:p>
          <a:p>
            <a:r>
              <a:rPr lang="pt-BR" sz="1600" dirty="0" err="1"/>
              <a:t>ZXAN#write</a:t>
            </a:r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3126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4D4AF-A399-4344-9423-2D60703F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300" dirty="0"/>
              <a:t>Provisionando serviços na </a:t>
            </a:r>
            <a:r>
              <a:rPr lang="pt-BR" sz="2300" dirty="0" err="1"/>
              <a:t>onu</a:t>
            </a:r>
            <a:r>
              <a:rPr lang="pt-BR" sz="2300" dirty="0"/>
              <a:t> no modo bridge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D229BB-8E6F-4A95-90FB-101CDEA82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65832D5-3F7C-43B7-82E8-075A3F7944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9" name="Espaço Reservado para Conteúdo 4">
            <a:extLst>
              <a:ext uri="{FF2B5EF4-FFF2-40B4-BE49-F238E27FC236}">
                <a16:creationId xmlns:a16="http://schemas.microsoft.com/office/drawing/2014/main" id="{37F74C19-5A5A-420E-9CBC-E472C84BE377}"/>
              </a:ext>
            </a:extLst>
          </p:cNvPr>
          <p:cNvSpPr txBox="1">
            <a:spLocks/>
          </p:cNvSpPr>
          <p:nvPr/>
        </p:nvSpPr>
        <p:spPr>
          <a:xfrm>
            <a:off x="990601" y="1177788"/>
            <a:ext cx="6448864" cy="5151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Provisionar uma ONU em modo PPPOE com velocidade 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</a:t>
            </a:r>
            <a:r>
              <a:rPr lang="pt-BR" sz="1600" dirty="0"/>
              <a:t> de 10Mbps de  download e 1G de  upload sob a </a:t>
            </a:r>
            <a:r>
              <a:rPr lang="pt-BR" sz="1600" dirty="0" err="1"/>
              <a:t>vlan</a:t>
            </a:r>
            <a:r>
              <a:rPr lang="pt-BR" sz="1600" dirty="0"/>
              <a:t> 1000.</a:t>
            </a:r>
          </a:p>
          <a:p>
            <a:r>
              <a:rPr lang="pt-BR" sz="1600" b="1" dirty="0"/>
              <a:t>1° Criar o perfil de T-CONT 10Mbps (upload)</a:t>
            </a:r>
          </a:p>
          <a:p>
            <a:r>
              <a:rPr lang="pt-BR" sz="1600" dirty="0"/>
              <a:t>LAB_C320(</a:t>
            </a:r>
            <a:r>
              <a:rPr lang="pt-BR" sz="1600" dirty="0" err="1"/>
              <a:t>config</a:t>
            </a:r>
            <a:r>
              <a:rPr lang="pt-BR" sz="1600" dirty="0"/>
              <a:t>)#gpon</a:t>
            </a:r>
          </a:p>
          <a:p>
            <a:r>
              <a:rPr lang="pt-BR" sz="1600" dirty="0"/>
              <a:t>LAB_C320(</a:t>
            </a:r>
            <a:r>
              <a:rPr lang="pt-BR" sz="1600" dirty="0" err="1"/>
              <a:t>config-gpon</a:t>
            </a:r>
            <a:r>
              <a:rPr lang="pt-BR" sz="1600" dirty="0"/>
              <a:t>)#profile </a:t>
            </a:r>
            <a:r>
              <a:rPr lang="pt-BR" sz="1600" dirty="0" err="1"/>
              <a:t>tcont</a:t>
            </a:r>
            <a:r>
              <a:rPr lang="pt-BR" sz="1600" dirty="0"/>
              <a:t> 10Mbps </a:t>
            </a:r>
            <a:r>
              <a:rPr lang="pt-BR" sz="1600" dirty="0" err="1"/>
              <a:t>type</a:t>
            </a:r>
            <a:r>
              <a:rPr lang="pt-BR" sz="1600" dirty="0"/>
              <a:t> 4 </a:t>
            </a:r>
            <a:r>
              <a:rPr lang="pt-BR" sz="1600" dirty="0" err="1"/>
              <a:t>fixed</a:t>
            </a:r>
            <a:r>
              <a:rPr lang="pt-BR" sz="1600" dirty="0"/>
              <a:t> 1024000</a:t>
            </a:r>
          </a:p>
          <a:p>
            <a:r>
              <a:rPr lang="pt-BR" sz="1600" dirty="0"/>
              <a:t>[</a:t>
            </a:r>
            <a:r>
              <a:rPr lang="pt-BR" sz="1600" dirty="0" err="1"/>
              <a:t>Successful</a:t>
            </a:r>
            <a:r>
              <a:rPr lang="pt-BR" sz="1600" dirty="0"/>
              <a:t>]</a:t>
            </a:r>
          </a:p>
          <a:p>
            <a:r>
              <a:rPr lang="pt-BR" sz="1600" b="1" dirty="0"/>
              <a:t>2° Criar o perfil de VLAN BRIDGE</a:t>
            </a:r>
          </a:p>
          <a:p>
            <a:r>
              <a:rPr lang="pt-BR" sz="1600" dirty="0"/>
              <a:t>LAB_C320(</a:t>
            </a:r>
            <a:r>
              <a:rPr lang="pt-BR" sz="1600" dirty="0" err="1"/>
              <a:t>config</a:t>
            </a:r>
            <a:r>
              <a:rPr lang="pt-BR" sz="1600" dirty="0"/>
              <a:t>)#gpon</a:t>
            </a:r>
          </a:p>
          <a:p>
            <a:r>
              <a:rPr lang="pt-BR" sz="1600" dirty="0"/>
              <a:t>LAB_C320(</a:t>
            </a:r>
            <a:r>
              <a:rPr lang="pt-BR" sz="1600" dirty="0" err="1"/>
              <a:t>config-gpon</a:t>
            </a:r>
            <a:r>
              <a:rPr lang="pt-BR" sz="1600" dirty="0"/>
              <a:t>)#onu profile </a:t>
            </a:r>
            <a:r>
              <a:rPr lang="pt-BR" sz="1600" dirty="0" err="1"/>
              <a:t>vlan</a:t>
            </a:r>
            <a:r>
              <a:rPr lang="pt-BR" sz="1600" dirty="0"/>
              <a:t> PPPOE </a:t>
            </a:r>
            <a:r>
              <a:rPr lang="pt-BR" sz="1600" dirty="0" err="1"/>
              <a:t>tag-mode</a:t>
            </a:r>
            <a:r>
              <a:rPr lang="pt-BR" sz="1600" dirty="0"/>
              <a:t> </a:t>
            </a:r>
            <a:r>
              <a:rPr lang="pt-BR" sz="1600" dirty="0" err="1"/>
              <a:t>tag</a:t>
            </a:r>
            <a:r>
              <a:rPr lang="pt-BR" sz="1600" dirty="0"/>
              <a:t> </a:t>
            </a:r>
            <a:r>
              <a:rPr lang="pt-BR" sz="1600" dirty="0" err="1"/>
              <a:t>cvlan</a:t>
            </a:r>
            <a:r>
              <a:rPr lang="pt-BR" sz="1600" dirty="0"/>
              <a:t> 1000</a:t>
            </a:r>
          </a:p>
          <a:p>
            <a:r>
              <a:rPr lang="pt-BR" sz="1600" b="1" dirty="0"/>
              <a:t>3° Criar um perfil de Tráfego GEM (download)</a:t>
            </a:r>
          </a:p>
          <a:p>
            <a:r>
              <a:rPr lang="pt-BR" sz="1600" dirty="0"/>
              <a:t>LAB_C320(</a:t>
            </a:r>
            <a:r>
              <a:rPr lang="pt-BR" sz="1600" dirty="0" err="1"/>
              <a:t>config-gpon</a:t>
            </a:r>
            <a:r>
              <a:rPr lang="pt-BR" sz="1600" dirty="0"/>
              <a:t>)#profile </a:t>
            </a:r>
            <a:r>
              <a:rPr lang="pt-BR" sz="1600" dirty="0" err="1"/>
              <a:t>traffic</a:t>
            </a:r>
            <a:r>
              <a:rPr lang="pt-BR" sz="1600" dirty="0"/>
              <a:t> 10Mbps sir 10240 </a:t>
            </a:r>
            <a:r>
              <a:rPr lang="pt-BR" sz="1600" dirty="0" err="1"/>
              <a:t>pir</a:t>
            </a:r>
            <a:r>
              <a:rPr lang="pt-BR" sz="1600" dirty="0"/>
              <a:t> 11000 </a:t>
            </a:r>
            <a:r>
              <a:rPr lang="pt-BR" sz="1600" dirty="0" err="1"/>
              <a:t>cbs</a:t>
            </a:r>
            <a:r>
              <a:rPr lang="pt-BR" sz="1600" dirty="0"/>
              <a:t> 1023</a:t>
            </a:r>
          </a:p>
          <a:p>
            <a:r>
              <a:rPr lang="pt-BR" sz="1600" dirty="0" err="1"/>
              <a:t>pbs</a:t>
            </a:r>
            <a:r>
              <a:rPr lang="pt-BR" sz="1600" dirty="0"/>
              <a:t> 1023</a:t>
            </a:r>
          </a:p>
          <a:p>
            <a:r>
              <a:rPr lang="pt-BR" sz="1600" dirty="0"/>
              <a:t>.[</a:t>
            </a:r>
            <a:r>
              <a:rPr lang="pt-BR" sz="1600" dirty="0" err="1"/>
              <a:t>Successful</a:t>
            </a:r>
            <a:r>
              <a:rPr lang="pt-BR" sz="1600" dirty="0"/>
              <a:t>]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3852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4D4AF-A399-4344-9423-2D60703F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300" dirty="0"/>
              <a:t>Provisionando serviços na </a:t>
            </a:r>
            <a:r>
              <a:rPr lang="pt-BR" sz="2300" dirty="0" err="1"/>
              <a:t>onu</a:t>
            </a:r>
            <a:r>
              <a:rPr lang="pt-BR" sz="2300" dirty="0"/>
              <a:t> no modo bridge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D229BB-8E6F-4A95-90FB-101CDEA82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65832D5-3F7C-43B7-82E8-075A3F7944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46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FCCBA00-9D72-4EAA-AED6-EC6A76F9E2A2}"/>
              </a:ext>
            </a:extLst>
          </p:cNvPr>
          <p:cNvSpPr txBox="1"/>
          <p:nvPr/>
        </p:nvSpPr>
        <p:spPr>
          <a:xfrm>
            <a:off x="910800" y="846000"/>
            <a:ext cx="1075111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3° Considerando uma ONU autorizada com ID: 13</a:t>
            </a:r>
          </a:p>
          <a:p>
            <a:r>
              <a:rPr lang="pt-BR" sz="1600" dirty="0" err="1"/>
              <a:t>ZXAN#conf</a:t>
            </a:r>
            <a:r>
              <a:rPr lang="pt-BR" sz="1600" dirty="0"/>
              <a:t> t</a:t>
            </a:r>
          </a:p>
          <a:p>
            <a:r>
              <a:rPr lang="pt-BR" sz="1600" dirty="0" err="1"/>
              <a:t>Enter</a:t>
            </a:r>
            <a:r>
              <a:rPr lang="pt-BR" sz="1600" dirty="0"/>
              <a:t> </a:t>
            </a:r>
            <a:r>
              <a:rPr lang="pt-BR" sz="1600" dirty="0" err="1"/>
              <a:t>configuration</a:t>
            </a:r>
            <a:r>
              <a:rPr lang="pt-BR" sz="1600" dirty="0"/>
              <a:t> </a:t>
            </a:r>
            <a:r>
              <a:rPr lang="pt-BR" sz="1600" dirty="0" err="1"/>
              <a:t>commands</a:t>
            </a:r>
            <a:r>
              <a:rPr lang="pt-BR" sz="1600" dirty="0"/>
              <a:t>, </a:t>
            </a:r>
            <a:r>
              <a:rPr lang="pt-BR" sz="1600" dirty="0" err="1"/>
              <a:t>one</a:t>
            </a:r>
            <a:r>
              <a:rPr lang="pt-BR" sz="1600" dirty="0"/>
              <a:t> per </a:t>
            </a:r>
            <a:r>
              <a:rPr lang="pt-BR" sz="1600" dirty="0" err="1"/>
              <a:t>line</a:t>
            </a:r>
            <a:r>
              <a:rPr lang="pt-BR" sz="1600" dirty="0"/>
              <a:t>.  </a:t>
            </a:r>
            <a:r>
              <a:rPr lang="pt-BR" sz="1600" dirty="0" err="1"/>
              <a:t>End</a:t>
            </a:r>
            <a:r>
              <a:rPr lang="pt-BR" sz="1600" dirty="0"/>
              <a:t> </a:t>
            </a:r>
            <a:r>
              <a:rPr lang="pt-BR" sz="1600" dirty="0" err="1"/>
              <a:t>with</a:t>
            </a:r>
            <a:r>
              <a:rPr lang="pt-BR" sz="1600" dirty="0"/>
              <a:t> CTRL/Z.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)#interface gpon_olt-1/3/2</a:t>
            </a:r>
          </a:p>
          <a:p>
            <a:r>
              <a:rPr lang="pt-BR" sz="1600" dirty="0"/>
              <a:t>ZXAN(config-if-gpon_olt-1/3/2)#onu 13 </a:t>
            </a:r>
            <a:r>
              <a:rPr lang="pt-BR" sz="1600" dirty="0" err="1"/>
              <a:t>type</a:t>
            </a:r>
            <a:r>
              <a:rPr lang="pt-BR" sz="1600" dirty="0"/>
              <a:t> F601 </a:t>
            </a:r>
            <a:r>
              <a:rPr lang="pt-BR" sz="1600" dirty="0" err="1"/>
              <a:t>sn</a:t>
            </a:r>
            <a:r>
              <a:rPr lang="pt-BR" sz="1600" dirty="0"/>
              <a:t> DD16B366E1C8</a:t>
            </a:r>
          </a:p>
          <a:p>
            <a:r>
              <a:rPr lang="pt-BR" sz="1600" dirty="0"/>
              <a:t>ZXAN(config-if-gpon_olt-1/3/2)#exit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)#interface gpon_onu-1/3/2:13</a:t>
            </a:r>
          </a:p>
          <a:p>
            <a:r>
              <a:rPr lang="pt-BR" sz="1600" dirty="0"/>
              <a:t>ZXAN(config-if-gpon_onu-1/3/2:13)#name Cleiton-casa2</a:t>
            </a:r>
          </a:p>
          <a:p>
            <a:r>
              <a:rPr lang="pt-BR" sz="1600" dirty="0"/>
              <a:t>ZXAN(config-if-gpon_onu-1/3/2:13)#sn-bind </a:t>
            </a:r>
            <a:r>
              <a:rPr lang="pt-BR" sz="1600" dirty="0" err="1"/>
              <a:t>enable</a:t>
            </a:r>
            <a:r>
              <a:rPr lang="pt-BR" sz="1600" dirty="0"/>
              <a:t> </a:t>
            </a:r>
            <a:r>
              <a:rPr lang="pt-BR" sz="1600" dirty="0" err="1"/>
              <a:t>sn</a:t>
            </a:r>
            <a:endParaRPr lang="pt-BR" sz="1600" dirty="0"/>
          </a:p>
          <a:p>
            <a:r>
              <a:rPr lang="pt-BR" sz="1600" dirty="0"/>
              <a:t>ZXAN(config-if-gpon_onu-1/3/2:13)#tcont 1 profile 1G</a:t>
            </a:r>
          </a:p>
          <a:p>
            <a:r>
              <a:rPr lang="pt-BR" sz="1600" dirty="0"/>
              <a:t>ZXAN(config-if-gpon_onu-1/3/2:13)#gemport 1 </a:t>
            </a:r>
            <a:r>
              <a:rPr lang="pt-BR" sz="1600" dirty="0" err="1"/>
              <a:t>tcont</a:t>
            </a:r>
            <a:r>
              <a:rPr lang="pt-BR" sz="1600" dirty="0"/>
              <a:t> 1</a:t>
            </a:r>
          </a:p>
          <a:p>
            <a:r>
              <a:rPr lang="pt-BR" sz="1600" dirty="0"/>
              <a:t>ZXAN(config-if-gpon_onu-1/3/2:13)#exit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)#interface vport-1/3/2.13:1</a:t>
            </a:r>
          </a:p>
          <a:p>
            <a:r>
              <a:rPr lang="pt-BR" sz="1600" dirty="0"/>
              <a:t>ZXAN(config-if-vport-1/3/2.13:1)#qos </a:t>
            </a:r>
            <a:r>
              <a:rPr lang="pt-BR" sz="1600" dirty="0" err="1"/>
              <a:t>traffic-policy</a:t>
            </a:r>
            <a:r>
              <a:rPr lang="pt-BR" sz="1600" dirty="0"/>
              <a:t> 10MBPS </a:t>
            </a:r>
            <a:r>
              <a:rPr lang="pt-BR" sz="1600" dirty="0" err="1"/>
              <a:t>direction</a:t>
            </a:r>
            <a:r>
              <a:rPr lang="pt-BR" sz="1600" dirty="0"/>
              <a:t> </a:t>
            </a:r>
            <a:r>
              <a:rPr lang="pt-BR" sz="1600" dirty="0" err="1"/>
              <a:t>ingress</a:t>
            </a:r>
            <a:endParaRPr lang="pt-BR" sz="1600" dirty="0"/>
          </a:p>
          <a:p>
            <a:r>
              <a:rPr lang="pt-BR" sz="1600" dirty="0"/>
              <a:t>ZXAN(config-if-vport-1/3/2.13:1)#qos </a:t>
            </a:r>
            <a:r>
              <a:rPr lang="pt-BR" sz="1600" dirty="0" err="1"/>
              <a:t>traffic-policy</a:t>
            </a:r>
            <a:r>
              <a:rPr lang="pt-BR" sz="1600" dirty="0"/>
              <a:t> 10MBPS </a:t>
            </a:r>
            <a:r>
              <a:rPr lang="pt-BR" sz="1600" dirty="0" err="1"/>
              <a:t>direction</a:t>
            </a:r>
            <a:r>
              <a:rPr lang="pt-BR" sz="1600" dirty="0"/>
              <a:t> </a:t>
            </a:r>
            <a:r>
              <a:rPr lang="pt-BR" sz="1600" dirty="0" err="1"/>
              <a:t>egress</a:t>
            </a:r>
            <a:endParaRPr lang="pt-BR" sz="1600" dirty="0"/>
          </a:p>
          <a:p>
            <a:r>
              <a:rPr lang="pt-BR" sz="1600" dirty="0"/>
              <a:t>ZXAN(config-if-vport-1/3/2.13:1)#service-port 1 </a:t>
            </a:r>
            <a:r>
              <a:rPr lang="pt-BR" sz="1600" dirty="0" err="1"/>
              <a:t>user-vlan</a:t>
            </a:r>
            <a:r>
              <a:rPr lang="pt-BR" sz="1600" dirty="0"/>
              <a:t>  1000 </a:t>
            </a:r>
            <a:r>
              <a:rPr lang="pt-BR" sz="1600" dirty="0" err="1"/>
              <a:t>vlan</a:t>
            </a:r>
            <a:r>
              <a:rPr lang="pt-BR" sz="1600" dirty="0"/>
              <a:t> 1000</a:t>
            </a:r>
          </a:p>
          <a:p>
            <a:r>
              <a:rPr lang="pt-BR" sz="1600" dirty="0"/>
              <a:t>ZXAN(config-if-vport-1/3/2.13:1)#!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)#pon-onu-mng gpon_onu-1/3/2:13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config-gpon-onu-mng</a:t>
            </a:r>
            <a:r>
              <a:rPr lang="pt-BR" sz="1600" dirty="0"/>
              <a:t>)#service 1 </a:t>
            </a:r>
            <a:r>
              <a:rPr lang="pt-BR" sz="1600" dirty="0" err="1"/>
              <a:t>gemport</a:t>
            </a:r>
            <a:r>
              <a:rPr lang="pt-BR" sz="1600" dirty="0"/>
              <a:t> 1 </a:t>
            </a:r>
            <a:r>
              <a:rPr lang="pt-BR" sz="1600" dirty="0" err="1"/>
              <a:t>vlan</a:t>
            </a:r>
            <a:r>
              <a:rPr lang="pt-BR" sz="1600" dirty="0"/>
              <a:t> 1000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config-gpon-onu-mng</a:t>
            </a:r>
            <a:r>
              <a:rPr lang="pt-BR" sz="1600" dirty="0"/>
              <a:t>)#vlan </a:t>
            </a:r>
            <a:r>
              <a:rPr lang="pt-BR" sz="1600" dirty="0" err="1"/>
              <a:t>port</a:t>
            </a:r>
            <a:r>
              <a:rPr lang="pt-BR" sz="1600" dirty="0"/>
              <a:t> eth_0/1 </a:t>
            </a:r>
            <a:r>
              <a:rPr lang="pt-BR" sz="1600" dirty="0" err="1"/>
              <a:t>mode</a:t>
            </a:r>
            <a:r>
              <a:rPr lang="pt-BR" sz="1600" dirty="0"/>
              <a:t> </a:t>
            </a:r>
            <a:r>
              <a:rPr lang="pt-BR" sz="1600" dirty="0" err="1"/>
              <a:t>tag</a:t>
            </a:r>
            <a:r>
              <a:rPr lang="pt-BR" sz="1600" dirty="0"/>
              <a:t> </a:t>
            </a:r>
            <a:r>
              <a:rPr lang="pt-BR" sz="1600" dirty="0" err="1"/>
              <a:t>vlan</a:t>
            </a:r>
            <a:r>
              <a:rPr lang="pt-BR" sz="1600" dirty="0"/>
              <a:t> 1000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config-gpon-onu-mng</a:t>
            </a:r>
            <a:r>
              <a:rPr lang="pt-BR" sz="1600" dirty="0"/>
              <a:t>)#exit</a:t>
            </a:r>
          </a:p>
          <a:p>
            <a:r>
              <a:rPr lang="pt-BR" sz="1600" dirty="0" err="1"/>
              <a:t>ZXAN#write</a:t>
            </a:r>
            <a:endParaRPr lang="pt-BR" sz="1600" dirty="0"/>
          </a:p>
          <a:p>
            <a:endParaRPr lang="pt-BR" sz="1600" dirty="0"/>
          </a:p>
          <a:p>
            <a:endParaRPr lang="fr-FR" sz="1600" dirty="0"/>
          </a:p>
          <a:p>
            <a:r>
              <a:rPr lang="fr-FR" sz="1600" dirty="0"/>
              <a:t>!</a:t>
            </a:r>
            <a:endParaRPr lang="pt-BR" sz="1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9988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4FAEB-7B98-4C1C-A699-C1603ADC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Provisionando serviços na </a:t>
            </a:r>
            <a:r>
              <a:rPr lang="pt-BR" dirty="0" err="1"/>
              <a:t>onu</a:t>
            </a:r>
            <a:r>
              <a:rPr lang="pt-BR" dirty="0"/>
              <a:t>  no modo </a:t>
            </a:r>
            <a:r>
              <a:rPr lang="pt-BR" dirty="0" err="1"/>
              <a:t>dhcp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6FF108-1F31-4C4B-BE52-D89F8CFBFF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58837E-9DB0-40B9-976A-6535AF74B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9" name="Espaço Reservado para Conteúdo 4">
            <a:extLst>
              <a:ext uri="{FF2B5EF4-FFF2-40B4-BE49-F238E27FC236}">
                <a16:creationId xmlns:a16="http://schemas.microsoft.com/office/drawing/2014/main" id="{562545D9-495F-4BBE-97E5-109B535EEB2C}"/>
              </a:ext>
            </a:extLst>
          </p:cNvPr>
          <p:cNvSpPr txBox="1">
            <a:spLocks/>
          </p:cNvSpPr>
          <p:nvPr/>
        </p:nvSpPr>
        <p:spPr>
          <a:xfrm>
            <a:off x="910800" y="1025388"/>
            <a:ext cx="6448864" cy="5151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pt-BR" sz="20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Provisionar uma ONU em modo PPPOE com velocidade 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</a:t>
            </a:r>
            <a:r>
              <a:rPr lang="pt-BR" sz="1600" dirty="0"/>
              <a:t> de 10Mbps de  download e 1G de  upload sob a </a:t>
            </a:r>
            <a:r>
              <a:rPr lang="pt-BR" sz="1600" dirty="0" err="1"/>
              <a:t>vlan</a:t>
            </a:r>
            <a:r>
              <a:rPr lang="pt-BR" sz="1600" dirty="0"/>
              <a:t> 1000.</a:t>
            </a:r>
          </a:p>
          <a:p>
            <a:r>
              <a:rPr lang="pt-BR" sz="1600" b="1" dirty="0"/>
              <a:t>1° Criar o perfil de T-CONT 10Mbps (upload)</a:t>
            </a:r>
          </a:p>
          <a:p>
            <a:r>
              <a:rPr lang="pt-BR" sz="1600" dirty="0"/>
              <a:t>LAB_C320(</a:t>
            </a:r>
            <a:r>
              <a:rPr lang="pt-BR" sz="1600" dirty="0" err="1"/>
              <a:t>config</a:t>
            </a:r>
            <a:r>
              <a:rPr lang="pt-BR" sz="1600" dirty="0"/>
              <a:t>)#gpon</a:t>
            </a:r>
          </a:p>
          <a:p>
            <a:r>
              <a:rPr lang="pt-BR" sz="1600" dirty="0"/>
              <a:t>LAB_C320(</a:t>
            </a:r>
            <a:r>
              <a:rPr lang="pt-BR" sz="1600" dirty="0" err="1"/>
              <a:t>config-gpon</a:t>
            </a:r>
            <a:r>
              <a:rPr lang="pt-BR" sz="1600" dirty="0"/>
              <a:t>)#profile </a:t>
            </a:r>
            <a:r>
              <a:rPr lang="pt-BR" sz="1600" dirty="0" err="1"/>
              <a:t>tcont</a:t>
            </a:r>
            <a:r>
              <a:rPr lang="pt-BR" sz="1600" dirty="0"/>
              <a:t> 10Mbps </a:t>
            </a:r>
            <a:r>
              <a:rPr lang="pt-BR" sz="1600" dirty="0" err="1"/>
              <a:t>type</a:t>
            </a:r>
            <a:r>
              <a:rPr lang="pt-BR" sz="1600" dirty="0"/>
              <a:t> 4 </a:t>
            </a:r>
            <a:r>
              <a:rPr lang="pt-BR" sz="1600" dirty="0" err="1"/>
              <a:t>fixed</a:t>
            </a:r>
            <a:r>
              <a:rPr lang="pt-BR" sz="1600" dirty="0"/>
              <a:t> 1024000</a:t>
            </a:r>
          </a:p>
          <a:p>
            <a:r>
              <a:rPr lang="pt-BR" sz="1600" dirty="0"/>
              <a:t>[</a:t>
            </a:r>
            <a:r>
              <a:rPr lang="pt-BR" sz="1600" dirty="0" err="1"/>
              <a:t>Successful</a:t>
            </a:r>
            <a:r>
              <a:rPr lang="pt-BR" sz="1600" dirty="0"/>
              <a:t>]</a:t>
            </a:r>
          </a:p>
          <a:p>
            <a:r>
              <a:rPr lang="pt-BR" sz="1600" b="1" dirty="0"/>
              <a:t>2° Criar o perfil de VLAN DHCP</a:t>
            </a:r>
          </a:p>
          <a:p>
            <a:r>
              <a:rPr lang="pt-BR" sz="1600" dirty="0"/>
              <a:t>LAB_C320(</a:t>
            </a:r>
            <a:r>
              <a:rPr lang="pt-BR" sz="1600" dirty="0" err="1"/>
              <a:t>config</a:t>
            </a:r>
            <a:r>
              <a:rPr lang="pt-BR" sz="1600" dirty="0"/>
              <a:t>)#gpon</a:t>
            </a:r>
          </a:p>
          <a:p>
            <a:r>
              <a:rPr lang="pt-BR" sz="1600" dirty="0"/>
              <a:t>LAB_C320(</a:t>
            </a:r>
            <a:r>
              <a:rPr lang="pt-BR" sz="1600" dirty="0" err="1"/>
              <a:t>config-gpon</a:t>
            </a:r>
            <a:r>
              <a:rPr lang="pt-BR" sz="1600" dirty="0"/>
              <a:t>)#onu profile </a:t>
            </a:r>
            <a:r>
              <a:rPr lang="pt-BR" sz="1600" dirty="0" err="1"/>
              <a:t>vlan</a:t>
            </a:r>
            <a:r>
              <a:rPr lang="pt-BR" sz="1600" dirty="0"/>
              <a:t> PPPOE </a:t>
            </a:r>
            <a:r>
              <a:rPr lang="pt-BR" sz="1600" dirty="0" err="1"/>
              <a:t>tag-mode</a:t>
            </a:r>
            <a:r>
              <a:rPr lang="pt-BR" sz="1600" dirty="0"/>
              <a:t> </a:t>
            </a:r>
            <a:r>
              <a:rPr lang="pt-BR" sz="1600" dirty="0" err="1"/>
              <a:t>tag</a:t>
            </a:r>
            <a:r>
              <a:rPr lang="pt-BR" sz="1600" dirty="0"/>
              <a:t> </a:t>
            </a:r>
            <a:r>
              <a:rPr lang="pt-BR" sz="1600" dirty="0" err="1"/>
              <a:t>cvlan</a:t>
            </a:r>
            <a:r>
              <a:rPr lang="pt-BR" sz="1600" dirty="0"/>
              <a:t> 1000</a:t>
            </a:r>
          </a:p>
          <a:p>
            <a:r>
              <a:rPr lang="pt-BR" sz="1600" b="1" dirty="0"/>
              <a:t>3° Criar um perfil de Tráfego GEM (download)</a:t>
            </a:r>
          </a:p>
          <a:p>
            <a:r>
              <a:rPr lang="pt-BR" sz="1600" dirty="0"/>
              <a:t>LAB_C320(</a:t>
            </a:r>
            <a:r>
              <a:rPr lang="pt-BR" sz="1600" dirty="0" err="1"/>
              <a:t>config-gpon</a:t>
            </a:r>
            <a:r>
              <a:rPr lang="pt-BR" sz="1600" dirty="0"/>
              <a:t>)#profile </a:t>
            </a:r>
            <a:r>
              <a:rPr lang="pt-BR" sz="1600" dirty="0" err="1"/>
              <a:t>traffic</a:t>
            </a:r>
            <a:r>
              <a:rPr lang="pt-BR" sz="1600" dirty="0"/>
              <a:t> 10Mbps sir 10240 </a:t>
            </a:r>
            <a:r>
              <a:rPr lang="pt-BR" sz="1600" dirty="0" err="1"/>
              <a:t>pir</a:t>
            </a:r>
            <a:r>
              <a:rPr lang="pt-BR" sz="1600" dirty="0"/>
              <a:t> 11000 </a:t>
            </a:r>
            <a:r>
              <a:rPr lang="pt-BR" sz="1600" dirty="0" err="1"/>
              <a:t>cbs</a:t>
            </a:r>
            <a:r>
              <a:rPr lang="pt-BR" sz="1600" dirty="0"/>
              <a:t> 1023</a:t>
            </a:r>
          </a:p>
          <a:p>
            <a:r>
              <a:rPr lang="pt-BR" sz="1600" dirty="0" err="1"/>
              <a:t>pbs</a:t>
            </a:r>
            <a:r>
              <a:rPr lang="pt-BR" sz="1600" dirty="0"/>
              <a:t> 1023</a:t>
            </a:r>
          </a:p>
          <a:p>
            <a:r>
              <a:rPr lang="pt-BR" sz="1600" dirty="0"/>
              <a:t>.[</a:t>
            </a:r>
            <a:r>
              <a:rPr lang="pt-BR" sz="1600" dirty="0" err="1"/>
              <a:t>Successful</a:t>
            </a:r>
            <a:r>
              <a:rPr lang="pt-BR" sz="1600" dirty="0"/>
              <a:t>]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3744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9C857-F00B-4B7F-AFDA-1D4450EF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Provisionando serviços na </a:t>
            </a:r>
            <a:r>
              <a:rPr lang="pt-BR" dirty="0" err="1"/>
              <a:t>onu</a:t>
            </a:r>
            <a:r>
              <a:rPr lang="pt-BR" dirty="0"/>
              <a:t> no modo </a:t>
            </a:r>
            <a:r>
              <a:rPr lang="pt-BR" dirty="0" err="1"/>
              <a:t>dhcp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96E485-D01A-46ED-A852-F33D4E606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1A9C51-27DC-49BC-83A4-35EE54748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E96B8ED-FA95-4C2C-A7D0-F346291CFB63}"/>
              </a:ext>
            </a:extLst>
          </p:cNvPr>
          <p:cNvSpPr txBox="1"/>
          <p:nvPr/>
        </p:nvSpPr>
        <p:spPr>
          <a:xfrm>
            <a:off x="910800" y="876508"/>
            <a:ext cx="1064509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4° Considerando uma ONU autorizada com ID: 14</a:t>
            </a:r>
          </a:p>
          <a:p>
            <a:r>
              <a:rPr lang="pt-BR" sz="1600" dirty="0" err="1"/>
              <a:t>ZXAN#conf</a:t>
            </a:r>
            <a:r>
              <a:rPr lang="pt-BR" sz="1600" dirty="0"/>
              <a:t> t</a:t>
            </a:r>
          </a:p>
          <a:p>
            <a:r>
              <a:rPr lang="pt-BR" sz="1600" dirty="0" err="1"/>
              <a:t>Enter</a:t>
            </a:r>
            <a:r>
              <a:rPr lang="pt-BR" sz="1600" dirty="0"/>
              <a:t> </a:t>
            </a:r>
            <a:r>
              <a:rPr lang="pt-BR" sz="1600" dirty="0" err="1"/>
              <a:t>configuration</a:t>
            </a:r>
            <a:r>
              <a:rPr lang="pt-BR" sz="1600" dirty="0"/>
              <a:t> </a:t>
            </a:r>
            <a:r>
              <a:rPr lang="pt-BR" sz="1600" dirty="0" err="1"/>
              <a:t>commands</a:t>
            </a:r>
            <a:r>
              <a:rPr lang="pt-BR" sz="1600" dirty="0"/>
              <a:t>, </a:t>
            </a:r>
            <a:r>
              <a:rPr lang="pt-BR" sz="1600" dirty="0" err="1"/>
              <a:t>one</a:t>
            </a:r>
            <a:r>
              <a:rPr lang="pt-BR" sz="1600" dirty="0"/>
              <a:t> per </a:t>
            </a:r>
            <a:r>
              <a:rPr lang="pt-BR" sz="1600" dirty="0" err="1"/>
              <a:t>line</a:t>
            </a:r>
            <a:r>
              <a:rPr lang="pt-BR" sz="1600" dirty="0"/>
              <a:t>.  </a:t>
            </a:r>
            <a:r>
              <a:rPr lang="pt-BR" sz="1600" dirty="0" err="1"/>
              <a:t>End</a:t>
            </a:r>
            <a:r>
              <a:rPr lang="pt-BR" sz="1600" dirty="0"/>
              <a:t> </a:t>
            </a:r>
            <a:r>
              <a:rPr lang="pt-BR" sz="1600" dirty="0" err="1"/>
              <a:t>with</a:t>
            </a:r>
            <a:r>
              <a:rPr lang="pt-BR" sz="1600" dirty="0"/>
              <a:t> CTRL/Z.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)#interface gpon_olt-1/3/2</a:t>
            </a:r>
          </a:p>
          <a:p>
            <a:r>
              <a:rPr lang="pt-BR" sz="1600" dirty="0"/>
              <a:t>ZXAN(config-if-gpon_olt-1/3/2)#onu 14 </a:t>
            </a:r>
            <a:r>
              <a:rPr lang="pt-BR" sz="1600" dirty="0" err="1"/>
              <a:t>type</a:t>
            </a:r>
            <a:r>
              <a:rPr lang="pt-BR" sz="1600" dirty="0"/>
              <a:t> F660 </a:t>
            </a:r>
            <a:r>
              <a:rPr lang="pt-BR" sz="1600" dirty="0" err="1"/>
              <a:t>sn</a:t>
            </a:r>
            <a:r>
              <a:rPr lang="pt-BR" sz="1600" dirty="0"/>
              <a:t> ZTEGC8B9AD90</a:t>
            </a:r>
          </a:p>
          <a:p>
            <a:r>
              <a:rPr lang="pt-BR" sz="1600" dirty="0"/>
              <a:t>ZXAN(config-if-gpon_olt-1/3/2)#exit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)#interface gpon_onu-1/3/2:14</a:t>
            </a:r>
          </a:p>
          <a:p>
            <a:r>
              <a:rPr lang="pt-BR" sz="1600" dirty="0"/>
              <a:t>ZXAN(config-if-gpon_onu-1/3/2:14)#name </a:t>
            </a:r>
            <a:r>
              <a:rPr lang="pt-BR" sz="1600" dirty="0" err="1"/>
              <a:t>cleiton</a:t>
            </a:r>
            <a:r>
              <a:rPr lang="pt-BR" sz="1600" dirty="0"/>
              <a:t> </a:t>
            </a:r>
            <a:r>
              <a:rPr lang="pt-BR" sz="1600" dirty="0" err="1"/>
              <a:t>badam</a:t>
            </a:r>
            <a:endParaRPr lang="pt-BR" sz="1600" dirty="0"/>
          </a:p>
          <a:p>
            <a:r>
              <a:rPr lang="pt-BR" sz="1600" dirty="0"/>
              <a:t>ZXAN(config-if-gpon_onu-1/3/2:14)#sn-bind </a:t>
            </a:r>
            <a:r>
              <a:rPr lang="pt-BR" sz="1600" dirty="0" err="1"/>
              <a:t>enable</a:t>
            </a:r>
            <a:r>
              <a:rPr lang="pt-BR" sz="1600" dirty="0"/>
              <a:t> </a:t>
            </a:r>
            <a:r>
              <a:rPr lang="pt-BR" sz="1600" dirty="0" err="1"/>
              <a:t>sn</a:t>
            </a:r>
            <a:endParaRPr lang="pt-BR" sz="1600" dirty="0"/>
          </a:p>
          <a:p>
            <a:r>
              <a:rPr lang="pt-BR" sz="1600" dirty="0"/>
              <a:t>ZXAN(config-if-gpon_onu-1/3/2:14)#tcont 1 profile 1G</a:t>
            </a:r>
          </a:p>
          <a:p>
            <a:r>
              <a:rPr lang="pt-BR" sz="1600" dirty="0"/>
              <a:t>ZXAN(config-if-gpon_onu-1/3/2:14)#gemport 1 </a:t>
            </a:r>
            <a:r>
              <a:rPr lang="pt-BR" sz="1600" dirty="0" err="1"/>
              <a:t>tcont</a:t>
            </a:r>
            <a:r>
              <a:rPr lang="pt-BR" sz="1600" dirty="0"/>
              <a:t> 1</a:t>
            </a:r>
          </a:p>
          <a:p>
            <a:r>
              <a:rPr lang="pt-BR" sz="1600" dirty="0"/>
              <a:t>ZXAN(config-if-gpon_onu-1/3/2:14)#exit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)#interface vport-1/3/2.14:1</a:t>
            </a:r>
          </a:p>
          <a:p>
            <a:r>
              <a:rPr lang="pt-BR" sz="1600" dirty="0"/>
              <a:t>ZXAN(config-if-vport-1/3/2.14:1)#service-port 1 </a:t>
            </a:r>
            <a:r>
              <a:rPr lang="pt-BR" sz="1600" dirty="0" err="1"/>
              <a:t>user-vlan</a:t>
            </a:r>
            <a:r>
              <a:rPr lang="pt-BR" sz="1600" dirty="0"/>
              <a:t>  1000 </a:t>
            </a:r>
            <a:r>
              <a:rPr lang="pt-BR" sz="1600" dirty="0" err="1"/>
              <a:t>vlan</a:t>
            </a:r>
            <a:r>
              <a:rPr lang="pt-BR" sz="1600" dirty="0"/>
              <a:t> 1000</a:t>
            </a:r>
          </a:p>
          <a:p>
            <a:r>
              <a:rPr lang="pt-BR" sz="1600" dirty="0"/>
              <a:t>ZXAN(config-if-vport-1/3/2.14:1)#qos </a:t>
            </a:r>
            <a:r>
              <a:rPr lang="pt-BR" sz="1600" dirty="0" err="1"/>
              <a:t>traffic-policy</a:t>
            </a:r>
            <a:r>
              <a:rPr lang="pt-BR" sz="1600" dirty="0"/>
              <a:t> 10MBPS </a:t>
            </a:r>
            <a:r>
              <a:rPr lang="pt-BR" sz="1600" dirty="0" err="1"/>
              <a:t>direction</a:t>
            </a:r>
            <a:r>
              <a:rPr lang="pt-BR" sz="1600" dirty="0"/>
              <a:t> </a:t>
            </a:r>
            <a:r>
              <a:rPr lang="pt-BR" sz="1600" dirty="0" err="1"/>
              <a:t>ingress</a:t>
            </a:r>
            <a:endParaRPr lang="pt-BR" sz="1600" dirty="0"/>
          </a:p>
          <a:p>
            <a:r>
              <a:rPr lang="pt-BR" sz="1600" dirty="0"/>
              <a:t>ZXAN(config-if-vport-1/3/2.14:1)#qos </a:t>
            </a:r>
            <a:r>
              <a:rPr lang="pt-BR" sz="1600" dirty="0" err="1"/>
              <a:t>traffic-policy</a:t>
            </a:r>
            <a:r>
              <a:rPr lang="pt-BR" sz="1600" dirty="0"/>
              <a:t> 10MBPS </a:t>
            </a:r>
            <a:r>
              <a:rPr lang="pt-BR" sz="1600" dirty="0" err="1"/>
              <a:t>direction</a:t>
            </a:r>
            <a:r>
              <a:rPr lang="pt-BR" sz="1600" dirty="0"/>
              <a:t> </a:t>
            </a:r>
            <a:r>
              <a:rPr lang="pt-BR" sz="1600" dirty="0" err="1"/>
              <a:t>egress</a:t>
            </a:r>
            <a:endParaRPr lang="pt-BR" sz="1600" dirty="0"/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)#pon-onu-mng gpon_onu-1/3/2:14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config-gpon-onu-mng</a:t>
            </a:r>
            <a:r>
              <a:rPr lang="pt-BR" sz="1600" dirty="0"/>
              <a:t>)#service 1 </a:t>
            </a:r>
            <a:r>
              <a:rPr lang="pt-BR" sz="1600" dirty="0" err="1"/>
              <a:t>gemport</a:t>
            </a:r>
            <a:r>
              <a:rPr lang="pt-BR" sz="1600" dirty="0"/>
              <a:t> 1 </a:t>
            </a:r>
            <a:r>
              <a:rPr lang="pt-BR" sz="1600" dirty="0" err="1"/>
              <a:t>vlan</a:t>
            </a:r>
            <a:r>
              <a:rPr lang="pt-BR" sz="1600" dirty="0"/>
              <a:t> 1000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config-gpon-onu-mng</a:t>
            </a:r>
            <a:r>
              <a:rPr lang="pt-BR" sz="1600" dirty="0"/>
              <a:t>)#wan-ip 1 ipv4 </a:t>
            </a:r>
            <a:r>
              <a:rPr lang="pt-BR" sz="1600" dirty="0" err="1"/>
              <a:t>mode</a:t>
            </a:r>
            <a:r>
              <a:rPr lang="pt-BR" sz="1600" dirty="0"/>
              <a:t> </a:t>
            </a:r>
            <a:r>
              <a:rPr lang="pt-BR" sz="1600" dirty="0" err="1"/>
              <a:t>dhcp</a:t>
            </a:r>
            <a:r>
              <a:rPr lang="pt-BR" sz="1600" dirty="0"/>
              <a:t> </a:t>
            </a:r>
            <a:r>
              <a:rPr lang="pt-BR" sz="1600" dirty="0" err="1"/>
              <a:t>vlan</a:t>
            </a:r>
            <a:r>
              <a:rPr lang="pt-BR" sz="1600" dirty="0"/>
              <a:t>-profile 1000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config-gpon-onu-mng</a:t>
            </a:r>
            <a:r>
              <a:rPr lang="pt-BR" sz="1600" dirty="0"/>
              <a:t>)#exit</a:t>
            </a:r>
          </a:p>
          <a:p>
            <a:r>
              <a:rPr lang="pt-BR" sz="1600" dirty="0"/>
              <a:t>ZXAN(</a:t>
            </a:r>
            <a:r>
              <a:rPr lang="pt-BR" sz="1600" dirty="0" err="1"/>
              <a:t>config</a:t>
            </a:r>
            <a:r>
              <a:rPr lang="pt-BR" sz="1600" dirty="0"/>
              <a:t>)#exit</a:t>
            </a:r>
          </a:p>
          <a:p>
            <a:r>
              <a:rPr lang="pt-BR" sz="1600" dirty="0" err="1"/>
              <a:t>ZXAN#write</a:t>
            </a:r>
            <a:endParaRPr lang="pt-BR" sz="1600" dirty="0"/>
          </a:p>
          <a:p>
            <a:endParaRPr lang="pt-BR" sz="1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5907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14857-F5DA-4773-8399-CAE9F257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Salvar as configurações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981F16-5B6D-4DEC-B656-C8E95A88F5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982D51-6CDB-49E1-AA54-758FEA440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9889602-5925-4E1B-A72F-83452FF0E0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025391"/>
            <a:ext cx="7272599" cy="1097324"/>
          </a:xfrm>
        </p:spPr>
        <p:txBody>
          <a:bodyPr>
            <a:normAutofit/>
          </a:bodyPr>
          <a:lstStyle/>
          <a:p>
            <a:r>
              <a:rPr lang="pt-BR" dirty="0"/>
              <a:t>Para salvar as configurações de sua </a:t>
            </a:r>
            <a:r>
              <a:rPr lang="pt-BR" dirty="0" err="1"/>
              <a:t>olt</a:t>
            </a:r>
            <a:r>
              <a:rPr lang="pt-BR" dirty="0"/>
              <a:t>, abaixo apresentamos o comando para </a:t>
            </a:r>
            <a:r>
              <a:rPr lang="pt-BR" dirty="0" err="1"/>
              <a:t>write</a:t>
            </a:r>
            <a:r>
              <a:rPr lang="pt-BR" dirty="0"/>
              <a:t> da OLT C610.</a:t>
            </a:r>
          </a:p>
        </p:txBody>
      </p:sp>
      <p:sp>
        <p:nvSpPr>
          <p:cNvPr id="11" name="Espaço Reservado para Conteúdo 8">
            <a:extLst>
              <a:ext uri="{FF2B5EF4-FFF2-40B4-BE49-F238E27FC236}">
                <a16:creationId xmlns:a16="http://schemas.microsoft.com/office/drawing/2014/main" id="{FD2193E7-3E67-4223-BCF7-311178695D0B}"/>
              </a:ext>
            </a:extLst>
          </p:cNvPr>
          <p:cNvSpPr txBox="1">
            <a:spLocks/>
          </p:cNvSpPr>
          <p:nvPr/>
        </p:nvSpPr>
        <p:spPr>
          <a:xfrm>
            <a:off x="910800" y="1957751"/>
            <a:ext cx="7199999" cy="387485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Consolas" panose="020B0609020204030204" pitchFamily="49" charset="0"/>
              </a:rPr>
              <a:t>************************************************************************</a:t>
            </a:r>
          </a:p>
          <a:p>
            <a:pPr marL="571500" indent="-342900">
              <a:buFontTx/>
              <a:buChar char="►"/>
            </a:pPr>
            <a:r>
              <a:rPr lang="en-US" sz="1200" dirty="0">
                <a:latin typeface="Consolas" panose="020B0609020204030204" pitchFamily="49" charset="0"/>
              </a:rPr>
              <a:t>ZTE-C610#write</a:t>
            </a:r>
          </a:p>
          <a:p>
            <a:pPr marL="571500" indent="-342900">
              <a:buFontTx/>
              <a:buChar char="►"/>
            </a:pPr>
            <a:r>
              <a:rPr lang="en-US" sz="1200" dirty="0">
                <a:latin typeface="Consolas" panose="020B0609020204030204" pitchFamily="49" charset="0"/>
              </a:rPr>
              <a:t>Write DB OK!</a:t>
            </a:r>
          </a:p>
          <a:p>
            <a:pPr marL="571500" indent="-342900">
              <a:buFontTx/>
              <a:buChar char="►"/>
            </a:pPr>
            <a:r>
              <a:rPr lang="en-US" sz="1200" dirty="0">
                <a:latin typeface="Consolas" panose="020B0609020204030204" pitchFamily="49" charset="0"/>
              </a:rPr>
              <a:t>Building configuration...</a:t>
            </a:r>
          </a:p>
          <a:p>
            <a:pPr marL="571500" indent="-342900">
              <a:buFontTx/>
              <a:buChar char="►"/>
            </a:pPr>
            <a:r>
              <a:rPr lang="en-US" sz="1200" dirty="0">
                <a:latin typeface="Consolas" panose="020B0609020204030204" pitchFamily="49" charset="0"/>
              </a:rPr>
              <a:t>.[OK].</a:t>
            </a:r>
          </a:p>
          <a:p>
            <a:pPr marL="571500" indent="-342900">
              <a:buFontTx/>
              <a:buChar char="►"/>
            </a:pPr>
            <a:r>
              <a:rPr lang="en-US" sz="1200" dirty="0">
                <a:latin typeface="Consolas" panose="020B0609020204030204" pitchFamily="49" charset="0"/>
              </a:rPr>
              <a:t>ZTE-C610#</a:t>
            </a:r>
          </a:p>
          <a:p>
            <a:pPr marL="571500" indent="-342900">
              <a:buFontTx/>
              <a:buChar char="►"/>
            </a:pPr>
            <a:r>
              <a:rPr lang="en-US" sz="1200" dirty="0">
                <a:latin typeface="Consolas" panose="020B0609020204030204" pitchFamily="49" charset="0"/>
              </a:rPr>
              <a:t>.*************************************************************************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*************************************************************************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*************************************************************************</a:t>
            </a:r>
          </a:p>
          <a:p>
            <a:endParaRPr lang="en-US" sz="1200" dirty="0">
              <a:latin typeface="Consolas" panose="020B0609020204030204" pitchFamily="49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8DFE6C9-D08C-4483-B9C7-EFB4DB7E457B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10" name="Grupo 95">
              <a:extLst>
                <a:ext uri="{FF2B5EF4-FFF2-40B4-BE49-F238E27FC236}">
                  <a16:creationId xmlns:a16="http://schemas.microsoft.com/office/drawing/2014/main" id="{FA1B67D0-8CFA-487F-837E-189CF1618BFB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15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1FD1B2C4-CBD4-41EE-97D0-CC6D438729DA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lvl="1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kern="1200" dirty="0"/>
                  <a:t>Topo</a:t>
                </a:r>
              </a:p>
            </p:txBody>
          </p:sp>
          <p:sp>
            <p:nvSpPr>
              <p:cNvPr id="16" name="Hexágono 1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43E768F8-3815-4D7A-905B-8DE94FF519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↑</a:t>
                </a:r>
              </a:p>
            </p:txBody>
          </p:sp>
        </p:grpSp>
        <p:grpSp>
          <p:nvGrpSpPr>
            <p:cNvPr id="12" name="Grupo 95">
              <a:extLst>
                <a:ext uri="{FF2B5EF4-FFF2-40B4-BE49-F238E27FC236}">
                  <a16:creationId xmlns:a16="http://schemas.microsoft.com/office/drawing/2014/main" id="{383375FF-5600-454F-B50D-A6B35B426060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13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1C7B57AA-196B-46BC-9946-503873D485F6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lvl="1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dirty="0"/>
                  <a:t>Menu</a:t>
                </a:r>
                <a:endParaRPr lang="pt-BR" kern="1200" dirty="0"/>
              </a:p>
            </p:txBody>
          </p:sp>
          <p:sp>
            <p:nvSpPr>
              <p:cNvPr id="14" name="Hexágono 13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F281E13B-7382-443A-A07A-10532F09B8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←</a:t>
                </a:r>
              </a:p>
            </p:txBody>
          </p:sp>
        </p:grpSp>
      </p:grp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B027A9B-E1DF-4813-8251-E0B9F57F8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10963"/>
              </p:ext>
            </p:extLst>
          </p:nvPr>
        </p:nvGraphicFramePr>
        <p:xfrm>
          <a:off x="8269542" y="603000"/>
          <a:ext cx="37724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card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slotno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card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rackno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card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shelfno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Foco Corp" panose="020B0504050202020203"/>
                        </a:rPr>
                        <a:t>ZXAN# show 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temperature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detail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</a:t>
                      </a:r>
                      <a:r>
                        <a:rPr lang="en-US" sz="1600" dirty="0">
                          <a:latin typeface="Foco Corp" panose="020B0504050202020203"/>
                        </a:rPr>
                        <a:t>show  power board shelf 1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5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14857-F5DA-4773-8399-CAE9F257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Verificando status da placa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981F16-5B6D-4DEC-B656-C8E95A88F5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982D51-6CDB-49E1-AA54-758FEA440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9AE1A-1FBA-4046-AF76-4A72D2A7562B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9889602-5925-4E1B-A72F-83452FF0E0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025390"/>
            <a:ext cx="7272599" cy="2360068"/>
          </a:xfrm>
        </p:spPr>
        <p:txBody>
          <a:bodyPr>
            <a:normAutofit/>
          </a:bodyPr>
          <a:lstStyle/>
          <a:p>
            <a:r>
              <a:rPr lang="pt-BR" dirty="0"/>
              <a:t>A OLT vem com uma função de plug-</a:t>
            </a:r>
            <a:r>
              <a:rPr lang="pt-BR" dirty="0" err="1"/>
              <a:t>and</a:t>
            </a:r>
            <a:r>
              <a:rPr lang="pt-BR" dirty="0"/>
              <a:t>-play habilitada que configura automaticamente as placas fixas a ela caso o firmware para a placa esteja presente no equipamento.</a:t>
            </a:r>
          </a:p>
          <a:p>
            <a:r>
              <a:rPr lang="pt-BR" dirty="0"/>
              <a:t>Na primeira inicialização é possível conferir se as placas foram configuradas automaticamente, através do comando </a:t>
            </a:r>
            <a:r>
              <a:rPr lang="pt-BR" b="1" i="1" dirty="0"/>
              <a:t>show card</a:t>
            </a:r>
            <a:r>
              <a:rPr lang="pt-BR" dirty="0"/>
              <a:t>.</a:t>
            </a:r>
          </a:p>
          <a:p>
            <a:r>
              <a:rPr lang="pt-BR" dirty="0"/>
              <a:t>Se isso não ocorrer é necessário configurar o hardware do equipamento manualmente.</a:t>
            </a:r>
          </a:p>
        </p:txBody>
      </p:sp>
      <p:sp>
        <p:nvSpPr>
          <p:cNvPr id="11" name="Espaço Reservado para Conteúdo 8">
            <a:extLst>
              <a:ext uri="{FF2B5EF4-FFF2-40B4-BE49-F238E27FC236}">
                <a16:creationId xmlns:a16="http://schemas.microsoft.com/office/drawing/2014/main" id="{FD2193E7-3E67-4223-BCF7-311178695D0B}"/>
              </a:ext>
            </a:extLst>
          </p:cNvPr>
          <p:cNvSpPr txBox="1">
            <a:spLocks/>
          </p:cNvSpPr>
          <p:nvPr/>
        </p:nvSpPr>
        <p:spPr>
          <a:xfrm>
            <a:off x="910800" y="3564848"/>
            <a:ext cx="7199999" cy="261211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Consolas" panose="020B0609020204030204" pitchFamily="49" charset="0"/>
              </a:rPr>
              <a:t>ZXAN#sh</a:t>
            </a:r>
            <a:r>
              <a:rPr lang="en-US" sz="1200" dirty="0">
                <a:latin typeface="Consolas" panose="020B0609020204030204" pitchFamily="49" charset="0"/>
              </a:rPr>
              <a:t> card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Shelf Slot </a:t>
            </a:r>
            <a:r>
              <a:rPr lang="en-US" sz="1200" dirty="0" err="1">
                <a:latin typeface="Consolas" panose="020B0609020204030204" pitchFamily="49" charset="0"/>
              </a:rPr>
              <a:t>CfgType</a:t>
            </a:r>
            <a:r>
              <a:rPr lang="en-US" sz="1200" dirty="0">
                <a:latin typeface="Consolas" panose="020B0609020204030204" pitchFamily="49" charset="0"/>
              </a:rPr>
              <a:t> Port </a:t>
            </a:r>
            <a:r>
              <a:rPr lang="en-US" sz="1200" dirty="0" err="1">
                <a:latin typeface="Consolas" panose="020B0609020204030204" pitchFamily="49" charset="0"/>
              </a:rPr>
              <a:t>HardVer</a:t>
            </a:r>
            <a:r>
              <a:rPr lang="en-US" sz="1200" dirty="0">
                <a:latin typeface="Consolas" panose="020B0609020204030204" pitchFamily="49" charset="0"/>
              </a:rPr>
              <a:t> Status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---------------------------------------------------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1     1    GMRA    6    V1.0.0  INSERVICE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1     2    CVCT    0    N/A     HWONLINE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1     3    GVGH    16   V1.0.0  INSERVICE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1     4    PUMD    0    N/A     INSERVICE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1     5    PUMD    0    N/A     INSERVICE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1     6    FUMO    0    N/A     INSERVICE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CA01C92-C878-433E-83EE-2B8F1779CE63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13" name="Grupo 95">
              <a:extLst>
                <a:ext uri="{FF2B5EF4-FFF2-40B4-BE49-F238E27FC236}">
                  <a16:creationId xmlns:a16="http://schemas.microsoft.com/office/drawing/2014/main" id="{A59C51FF-0032-4017-97D2-E083D8679844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17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AC21F097-E4C4-4018-9032-AB701F8A546C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lvl="1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kern="1200" dirty="0"/>
                  <a:t>Topo</a:t>
                </a:r>
              </a:p>
            </p:txBody>
          </p:sp>
          <p:sp>
            <p:nvSpPr>
              <p:cNvPr id="18" name="Hexágono 17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7946760C-98FC-48EF-BA76-B1BFEB0800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↑</a:t>
                </a:r>
              </a:p>
            </p:txBody>
          </p:sp>
        </p:grpSp>
        <p:grpSp>
          <p:nvGrpSpPr>
            <p:cNvPr id="14" name="Grupo 95">
              <a:extLst>
                <a:ext uri="{FF2B5EF4-FFF2-40B4-BE49-F238E27FC236}">
                  <a16:creationId xmlns:a16="http://schemas.microsoft.com/office/drawing/2014/main" id="{AC7FCBD8-1FB1-46E3-A7CA-0B292C19B84A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15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58ABB552-937E-437F-B3B5-EA0D62E866F1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lvl="1" algn="l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pt-BR" dirty="0"/>
                  <a:t>Menu</a:t>
                </a:r>
                <a:endParaRPr lang="pt-BR" kern="1200" dirty="0"/>
              </a:p>
            </p:txBody>
          </p:sp>
          <p:sp>
            <p:nvSpPr>
              <p:cNvPr id="16" name="Hexágono 1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086A0971-0983-4D12-96BC-31F32EDAD1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←</a:t>
                </a:r>
              </a:p>
            </p:txBody>
          </p:sp>
        </p:grpSp>
      </p:grp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17A58F1-BE63-48F4-99BB-FADAFA34F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79064"/>
              </p:ext>
            </p:extLst>
          </p:nvPr>
        </p:nvGraphicFramePr>
        <p:xfrm>
          <a:off x="8269542" y="603000"/>
          <a:ext cx="37724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Foco Corp" panose="020B0504050202020203"/>
                        </a:rPr>
                        <a:t>Comandos relacionados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card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slotno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5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card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rackno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show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card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shelfno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latin typeface="Foco Corp" panose="020B0504050202020203"/>
                        </a:rPr>
                        <a:t>ZXAN# show 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temperature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 </a:t>
                      </a:r>
                      <a:r>
                        <a:rPr lang="pt-BR" sz="1600" dirty="0" err="1">
                          <a:latin typeface="Foco Corp" panose="020B0504050202020203"/>
                        </a:rPr>
                        <a:t>detail</a:t>
                      </a:r>
                      <a:r>
                        <a:rPr lang="pt-BR" sz="1600" dirty="0">
                          <a:latin typeface="Foco Corp" panose="020B0504050202020203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Foco Corp" panose="020B0504050202020203"/>
                        </a:rPr>
                        <a:t>ZXAN# </a:t>
                      </a:r>
                      <a:r>
                        <a:rPr lang="en-US" sz="1600" dirty="0">
                          <a:latin typeface="Foco Corp" panose="020B0504050202020203"/>
                        </a:rPr>
                        <a:t>show  power board shelf 1</a:t>
                      </a:r>
                      <a:endParaRPr lang="pt-BR" sz="1600" dirty="0">
                        <a:latin typeface="Foco Corp" panose="020B05040502020202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3710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56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14857-F5DA-4773-8399-CAE9F257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Status da placa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981F16-5B6D-4DEC-B656-C8E95A88F5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t>Conteúdo confidencial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982D51-6CDB-49E1-AA54-758FEA440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9AE1A-1FBA-4046-AF76-4A72D2A756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oco Corp"/>
              <a:ea typeface="+mn-ea"/>
              <a:cs typeface="+mn-cs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AAE160B-6425-4F15-B7A4-F99D19700CD0}"/>
              </a:ext>
            </a:extLst>
          </p:cNvPr>
          <p:cNvGraphicFramePr>
            <a:graphicFrameLocks noGrp="1"/>
          </p:cNvGraphicFramePr>
          <p:nvPr/>
        </p:nvGraphicFramePr>
        <p:xfrm>
          <a:off x="1647198" y="1498055"/>
          <a:ext cx="889760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991">
                  <a:extLst>
                    <a:ext uri="{9D8B030D-6E8A-4147-A177-3AD203B41FA5}">
                      <a16:colId xmlns:a16="http://schemas.microsoft.com/office/drawing/2014/main" val="460409696"/>
                    </a:ext>
                  </a:extLst>
                </a:gridCol>
                <a:gridCol w="6373613">
                  <a:extLst>
                    <a:ext uri="{9D8B030D-6E8A-4147-A177-3AD203B41FA5}">
                      <a16:colId xmlns:a16="http://schemas.microsoft.com/office/drawing/2014/main" val="2531413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Foco Corp" panose="020B0504050202020203"/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latin typeface="Foco Corp" panose="020B0504050202020203"/>
                        </a:rPr>
                        <a:t>DESCRIÇÃO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155377"/>
                  </a:ext>
                </a:extLst>
              </a:tr>
              <a:tr h="35272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INSERVICE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Funcionando normalmente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18569"/>
                  </a:ext>
                </a:extLst>
              </a:tr>
              <a:tr h="35272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CONFIGING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Placa em sendo configurada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812178"/>
                  </a:ext>
                </a:extLst>
              </a:tr>
              <a:tr h="35272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CONFIGFAILED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Falha no processo de configuração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702844"/>
                  </a:ext>
                </a:extLst>
              </a:tr>
              <a:tr h="352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Foco Corp" panose="020B0504050202020203"/>
                        </a:rPr>
                        <a:t>DISABLE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Foco Corp" panose="020B0504050202020203"/>
                        </a:rPr>
                        <a:t>Placa está adicionada fisicamente e logicamente porém o sistema não se comunica com a placa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19520"/>
                  </a:ext>
                </a:extLst>
              </a:tr>
              <a:tr h="35272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HWONLINE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Placa está instalada fisicamente porém seu software está em versão diferente, portanto não operacional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96814"/>
                  </a:ext>
                </a:extLst>
              </a:tr>
              <a:tr h="35272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OFFLINE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Placa está adicionada logicamente mas não fisicamente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579539"/>
                  </a:ext>
                </a:extLst>
              </a:tr>
              <a:tr h="35272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STANDBY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Placa em modo de espera (backup)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21883"/>
                  </a:ext>
                </a:extLst>
              </a:tr>
              <a:tr h="35272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TYPEMISMATCH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O tipo de placa configurado é diferente do tipo físico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807410"/>
                  </a:ext>
                </a:extLst>
              </a:tr>
              <a:tr h="352720"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NOPOWER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Foco Corp" panose="020B0504050202020203"/>
                        </a:rPr>
                        <a:t>A placa não está alimentada (desligada)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567818"/>
                  </a:ext>
                </a:extLst>
              </a:tr>
            </a:tbl>
          </a:graphicData>
        </a:graphic>
      </p:graphicFrame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407EBAD-3C47-4C15-AA23-FD00813963D4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17" name="Grupo 95">
              <a:extLst>
                <a:ext uri="{FF2B5EF4-FFF2-40B4-BE49-F238E27FC236}">
                  <a16:creationId xmlns:a16="http://schemas.microsoft.com/office/drawing/2014/main" id="{CF5621F1-CB8A-45FD-8F9D-6C8879470305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21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8AD68A7-203B-4245-9CB8-E16828A7DB29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22" name="Hexágono 21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DA1D0C2-8175-4227-BD8C-98D4A4359A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18" name="Grupo 95">
              <a:extLst>
                <a:ext uri="{FF2B5EF4-FFF2-40B4-BE49-F238E27FC236}">
                  <a16:creationId xmlns:a16="http://schemas.microsoft.com/office/drawing/2014/main" id="{2CC23169-A0E4-4849-86E7-0EB915510A2C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19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AA8252DE-B494-4B0F-B83D-37332787FD7E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20" name="Hexágono 19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3359E515-CEA4-400B-8849-8077A568AF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001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Configurando a gerência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1080000" y="972000"/>
            <a:ext cx="5284950" cy="468000"/>
            <a:chOff x="5462588" y="2804374"/>
            <a:chExt cx="5284950" cy="468000"/>
          </a:xfrm>
        </p:grpSpPr>
        <p:sp>
          <p:nvSpPr>
            <p:cNvPr id="40" name="Forma livre 39">
              <a:hlinkClick r:id="rId2" action="ppaction://hlinksldjump"/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Formas de gerenciamento</a:t>
              </a:r>
              <a:endParaRPr lang="pt-BR" sz="2400" kern="1200" dirty="0"/>
            </a:p>
          </p:txBody>
        </p:sp>
        <p:sp>
          <p:nvSpPr>
            <p:cNvPr id="41" name="Hexágono 40"/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1080000" y="1548000"/>
            <a:ext cx="5284950" cy="468000"/>
            <a:chOff x="5462588" y="2804374"/>
            <a:chExt cx="5284950" cy="468000"/>
          </a:xfrm>
        </p:grpSpPr>
        <p:sp>
          <p:nvSpPr>
            <p:cNvPr id="43" name="Forma livre 42">
              <a:hlinkClick r:id="rId3" action="ppaction://hlinksldjump"/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Gerência Out-</a:t>
              </a:r>
              <a:r>
                <a:rPr lang="pt-BR" sz="2400" dirty="0" err="1"/>
                <a:t>of</a:t>
              </a:r>
              <a:r>
                <a:rPr lang="pt-BR" sz="2400" dirty="0"/>
                <a:t>-</a:t>
              </a:r>
              <a:r>
                <a:rPr lang="pt-BR" sz="2400" dirty="0" err="1"/>
                <a:t>band</a:t>
              </a:r>
              <a:endParaRPr lang="pt-BR" sz="2400" dirty="0"/>
            </a:p>
          </p:txBody>
        </p:sp>
        <p:sp>
          <p:nvSpPr>
            <p:cNvPr id="44" name="Hexágono 43"/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1080000" y="2124000"/>
            <a:ext cx="5284950" cy="468000"/>
            <a:chOff x="5462588" y="2804374"/>
            <a:chExt cx="5284950" cy="468000"/>
          </a:xfrm>
        </p:grpSpPr>
        <p:sp>
          <p:nvSpPr>
            <p:cNvPr id="46" name="Forma livre 45">
              <a:hlinkClick r:id="rId4" action="ppaction://hlinksldjump"/>
            </p:cNvPr>
            <p:cNvSpPr/>
            <p:nvPr/>
          </p:nvSpPr>
          <p:spPr>
            <a:xfrm>
              <a:off x="5887538" y="2804374"/>
              <a:ext cx="4860000" cy="468000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00B5DE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2400" dirty="0"/>
                <a:t>Gerência </a:t>
              </a:r>
              <a:r>
                <a:rPr lang="pt-BR" sz="2400" dirty="0" err="1"/>
                <a:t>In-band</a:t>
              </a:r>
              <a:endParaRPr lang="pt-BR" sz="2400" dirty="0"/>
            </a:p>
          </p:txBody>
        </p:sp>
        <p:sp>
          <p:nvSpPr>
            <p:cNvPr id="47" name="Hexágono 46"/>
            <p:cNvSpPr>
              <a:spLocks noChangeAspect="1"/>
            </p:cNvSpPr>
            <p:nvPr/>
          </p:nvSpPr>
          <p:spPr>
            <a:xfrm>
              <a:off x="5462588" y="2804374"/>
              <a:ext cx="542880" cy="468000"/>
            </a:xfrm>
            <a:prstGeom prst="hexagon">
              <a:avLst/>
            </a:prstGeom>
            <a:solidFill>
              <a:srgbClr val="00B5DE"/>
            </a:solidFill>
            <a:ln w="38100">
              <a:solidFill>
                <a:srgbClr val="00B5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Grupo 95">
            <a:extLst>
              <a:ext uri="{FF2B5EF4-FFF2-40B4-BE49-F238E27FC236}">
                <a16:creationId xmlns:a16="http://schemas.microsoft.com/office/drawing/2014/main" id="{72508D05-2962-4EB3-9259-3DA229377AAC}"/>
              </a:ext>
            </a:extLst>
          </p:cNvPr>
          <p:cNvGrpSpPr/>
          <p:nvPr/>
        </p:nvGrpSpPr>
        <p:grpSpPr>
          <a:xfrm>
            <a:off x="10899789" y="208799"/>
            <a:ext cx="1091355" cy="302402"/>
            <a:chOff x="5756505" y="2804374"/>
            <a:chExt cx="1091355" cy="302402"/>
          </a:xfrm>
        </p:grpSpPr>
        <p:sp>
          <p:nvSpPr>
            <p:cNvPr id="13" name="Forma livre 96">
              <a:hlinkClick r:id="rId5" action="ppaction://hlinksldjump"/>
              <a:extLst>
                <a:ext uri="{FF2B5EF4-FFF2-40B4-BE49-F238E27FC236}">
                  <a16:creationId xmlns:a16="http://schemas.microsoft.com/office/drawing/2014/main" id="{F9F11557-2EED-46FA-A390-1469D39791AC}"/>
                </a:ext>
              </a:extLst>
            </p:cNvPr>
            <p:cNvSpPr/>
            <p:nvPr/>
          </p:nvSpPr>
          <p:spPr>
            <a:xfrm>
              <a:off x="5887538" y="2804374"/>
              <a:ext cx="960322" cy="301628"/>
            </a:xfrm>
            <a:custGeom>
              <a:avLst/>
              <a:gdLst>
                <a:gd name="connsiteX0" fmla="*/ 119169 w 714999"/>
                <a:gd name="connsiteY0" fmla="*/ 0 h 7116700"/>
                <a:gd name="connsiteX1" fmla="*/ 595830 w 714999"/>
                <a:gd name="connsiteY1" fmla="*/ 0 h 7116700"/>
                <a:gd name="connsiteX2" fmla="*/ 714999 w 714999"/>
                <a:gd name="connsiteY2" fmla="*/ 119169 h 7116700"/>
                <a:gd name="connsiteX3" fmla="*/ 714999 w 714999"/>
                <a:gd name="connsiteY3" fmla="*/ 7116700 h 7116700"/>
                <a:gd name="connsiteX4" fmla="*/ 714999 w 714999"/>
                <a:gd name="connsiteY4" fmla="*/ 7116700 h 7116700"/>
                <a:gd name="connsiteX5" fmla="*/ 0 w 714999"/>
                <a:gd name="connsiteY5" fmla="*/ 7116700 h 7116700"/>
                <a:gd name="connsiteX6" fmla="*/ 0 w 714999"/>
                <a:gd name="connsiteY6" fmla="*/ 7116700 h 7116700"/>
                <a:gd name="connsiteX7" fmla="*/ 0 w 714999"/>
                <a:gd name="connsiteY7" fmla="*/ 119169 h 7116700"/>
                <a:gd name="connsiteX8" fmla="*/ 119169 w 714999"/>
                <a:gd name="connsiteY8" fmla="*/ 0 h 71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999" h="7116700">
                  <a:moveTo>
                    <a:pt x="714999" y="1186145"/>
                  </a:moveTo>
                  <a:lnTo>
                    <a:pt x="714999" y="5930555"/>
                  </a:lnTo>
                  <a:cubicBezTo>
                    <a:pt x="714999" y="6585640"/>
                    <a:pt x="709639" y="7116695"/>
                    <a:pt x="703026" y="7116695"/>
                  </a:cubicBezTo>
                  <a:lnTo>
                    <a:pt x="0" y="7116695"/>
                  </a:lnTo>
                  <a:lnTo>
                    <a:pt x="0" y="7116695"/>
                  </a:lnTo>
                  <a:lnTo>
                    <a:pt x="0" y="5"/>
                  </a:lnTo>
                  <a:lnTo>
                    <a:pt x="0" y="5"/>
                  </a:lnTo>
                  <a:lnTo>
                    <a:pt x="703026" y="5"/>
                  </a:lnTo>
                  <a:cubicBezTo>
                    <a:pt x="709639" y="5"/>
                    <a:pt x="714999" y="531060"/>
                    <a:pt x="714999" y="1186145"/>
                  </a:cubicBezTo>
                  <a:close/>
                </a:path>
              </a:pathLst>
            </a:custGeom>
            <a:ln w="38100">
              <a:solidFill>
                <a:srgbClr val="F4792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8705" tIns="61573" rIns="61573" bIns="61574" numCol="1" spcCol="1270" anchor="ctr" anchorCtr="0">
              <a:noAutofit/>
            </a:bodyPr>
            <a:lstStyle/>
            <a:p>
              <a:pPr marL="0" lvl="1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dirty="0"/>
                <a:t>Topo</a:t>
              </a:r>
              <a:endParaRPr lang="pt-BR" kern="1200" dirty="0"/>
            </a:p>
          </p:txBody>
        </p:sp>
        <p:sp>
          <p:nvSpPr>
            <p:cNvPr id="14" name="Hexágono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A1FD294B-AB27-444C-A385-0DE066A46D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6505" y="2804376"/>
              <a:ext cx="350784" cy="302400"/>
            </a:xfrm>
            <a:prstGeom prst="hexagon">
              <a:avLst/>
            </a:prstGeom>
            <a:solidFill>
              <a:srgbClr val="F47920"/>
            </a:solidFill>
            <a:ln w="38100">
              <a:solidFill>
                <a:srgbClr val="F479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41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Formas de gerenciamento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9AE1A-1FBA-4046-AF76-4A72D2A756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oco Corp"/>
              <a:ea typeface="+mn-ea"/>
              <a:cs typeface="+mn-cs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2"/>
          </p:nvPr>
        </p:nvSpPr>
        <p:spPr>
          <a:xfrm>
            <a:off x="838201" y="1025387"/>
            <a:ext cx="7272600" cy="5157699"/>
          </a:xfrm>
        </p:spPr>
        <p:txBody>
          <a:bodyPr>
            <a:normAutofit/>
          </a:bodyPr>
          <a:lstStyle/>
          <a:p>
            <a:r>
              <a:rPr lang="pt-BR" dirty="0"/>
              <a:t>Existem essencialmente duas formas de se fazer o gerenciamento do equipamento, Out-</a:t>
            </a:r>
            <a:r>
              <a:rPr lang="pt-BR" dirty="0" err="1"/>
              <a:t>of</a:t>
            </a:r>
            <a:r>
              <a:rPr lang="pt-BR" dirty="0"/>
              <a:t>-</a:t>
            </a:r>
            <a:r>
              <a:rPr lang="pt-BR" dirty="0" err="1"/>
              <a:t>band</a:t>
            </a:r>
            <a:r>
              <a:rPr lang="pt-BR" dirty="0"/>
              <a:t> e </a:t>
            </a:r>
            <a:r>
              <a:rPr lang="pt-BR" dirty="0" err="1"/>
              <a:t>In-band</a:t>
            </a:r>
            <a:r>
              <a:rPr lang="pt-BR" dirty="0"/>
              <a:t>, ambas podem coexistir sem impacto sobre a outra desde que sejam configuradas com redes diferentes.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571500" indent="-342900">
              <a:buClr>
                <a:srgbClr val="F47920"/>
              </a:buClr>
              <a:buFontTx/>
              <a:buChar char="►"/>
            </a:pPr>
            <a:r>
              <a:rPr lang="pt-BR" b="1" dirty="0"/>
              <a:t>Out-</a:t>
            </a:r>
            <a:r>
              <a:rPr lang="pt-BR" b="1" dirty="0" err="1"/>
              <a:t>of</a:t>
            </a:r>
            <a:r>
              <a:rPr lang="pt-BR" b="1" dirty="0"/>
              <a:t>-</a:t>
            </a:r>
            <a:r>
              <a:rPr lang="pt-BR" b="1" dirty="0" err="1"/>
              <a:t>band</a:t>
            </a:r>
            <a:r>
              <a:rPr lang="pt-BR" b="1" dirty="0"/>
              <a:t>: </a:t>
            </a:r>
            <a:r>
              <a:rPr lang="pt-BR" dirty="0"/>
              <a:t>Forma mais comum, feita pela porta de gerência (10/100M) de forma apartada dos serviços do equipamento.</a:t>
            </a:r>
          </a:p>
          <a:p>
            <a:pPr marL="571500" indent="-342900">
              <a:buClr>
                <a:srgbClr val="F47920"/>
              </a:buClr>
              <a:buFontTx/>
              <a:buChar char="►"/>
            </a:pPr>
            <a:r>
              <a:rPr lang="pt-BR" b="1" dirty="0" err="1"/>
              <a:t>In-band</a:t>
            </a:r>
            <a:r>
              <a:rPr lang="pt-BR" b="1" dirty="0"/>
              <a:t>:</a:t>
            </a:r>
            <a:r>
              <a:rPr lang="pt-BR" dirty="0"/>
              <a:t> A gerência é feita através de uma VLAN interface trafegando internamente junto com os serviços.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36" name="Hexágono 3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34" name="Hexágono 3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E1D75EA9-9FEA-429D-BA74-CB339211FC46}"/>
              </a:ext>
            </a:extLst>
          </p:cNvPr>
          <p:cNvGrpSpPr/>
          <p:nvPr/>
        </p:nvGrpSpPr>
        <p:grpSpPr>
          <a:xfrm>
            <a:off x="6601613" y="2392574"/>
            <a:ext cx="5096258" cy="2417203"/>
            <a:chOff x="1903889" y="2191068"/>
            <a:chExt cx="5096258" cy="2417203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067C42ED-CB7F-4A4A-9265-6BEE8C79A3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03889" y="2191068"/>
              <a:ext cx="5095529" cy="2067641"/>
              <a:chOff x="2597621" y="1435448"/>
              <a:chExt cx="7734508" cy="3138474"/>
            </a:xfrm>
          </p:grpSpPr>
          <p:grpSp>
            <p:nvGrpSpPr>
              <p:cNvPr id="39" name="Agrupar 38">
                <a:extLst>
                  <a:ext uri="{FF2B5EF4-FFF2-40B4-BE49-F238E27FC236}">
                    <a16:creationId xmlns:a16="http://schemas.microsoft.com/office/drawing/2014/main" id="{E4CD246D-F6B3-4A9B-A421-73A876CB83F9}"/>
                  </a:ext>
                </a:extLst>
              </p:cNvPr>
              <p:cNvGrpSpPr/>
              <p:nvPr/>
            </p:nvGrpSpPr>
            <p:grpSpPr>
              <a:xfrm>
                <a:off x="2597621" y="2599400"/>
                <a:ext cx="1950720" cy="1974522"/>
                <a:chOff x="4298989" y="1687843"/>
                <a:chExt cx="1950720" cy="1974522"/>
              </a:xfrm>
            </p:grpSpPr>
            <p:grpSp>
              <p:nvGrpSpPr>
                <p:cNvPr id="40" name="Agrupar 39">
                  <a:extLst>
                    <a:ext uri="{FF2B5EF4-FFF2-40B4-BE49-F238E27FC236}">
                      <a16:creationId xmlns:a16="http://schemas.microsoft.com/office/drawing/2014/main" id="{65B2F704-6597-4F4E-BB9A-EA05E96D5F4A}"/>
                    </a:ext>
                  </a:extLst>
                </p:cNvPr>
                <p:cNvGrpSpPr/>
                <p:nvPr/>
              </p:nvGrpSpPr>
              <p:grpSpPr>
                <a:xfrm>
                  <a:off x="4298989" y="1687843"/>
                  <a:ext cx="1950720" cy="1974522"/>
                  <a:chOff x="3705951" y="3657601"/>
                  <a:chExt cx="1950720" cy="1974522"/>
                </a:xfrm>
              </p:grpSpPr>
              <p:pic>
                <p:nvPicPr>
                  <p:cNvPr id="42" name="Picture 10" descr="C:\Users\ecoffey\AppData\Local\Temp\Rar$DRa0.799\30014_Device_content_switch_default_256.png">
                    <a:extLst>
                      <a:ext uri="{FF2B5EF4-FFF2-40B4-BE49-F238E27FC236}">
                        <a16:creationId xmlns:a16="http://schemas.microsoft.com/office/drawing/2014/main" id="{358107E0-35A5-4B33-8D0F-BD141D7EF69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05951" y="3681403"/>
                    <a:ext cx="1950720" cy="19507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3" name="Picture 10" descr="C:\Users\ecoffey\AppData\Local\Temp\Rar$DRa0.762\30031_Device_generic_default_256.png">
                    <a:extLst>
                      <a:ext uri="{FF2B5EF4-FFF2-40B4-BE49-F238E27FC236}">
                        <a16:creationId xmlns:a16="http://schemas.microsoft.com/office/drawing/2014/main" id="{8FDB84D3-CA7E-4ACF-A173-E37F5331E9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17009" y="3657601"/>
                    <a:ext cx="1328400" cy="1328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41" name="Imagem 40">
                  <a:extLst>
                    <a:ext uri="{FF2B5EF4-FFF2-40B4-BE49-F238E27FC236}">
                      <a16:creationId xmlns:a16="http://schemas.microsoft.com/office/drawing/2014/main" id="{EC31DD67-3231-41E4-9C71-ED17BC0A49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7667" y="2079085"/>
                  <a:ext cx="821933" cy="821933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10" descr="C:\Users\ecoffey\AppData\Local\Temp\Rar$DRa0.608\30080_Device_switch_default_256.png">
                <a:extLst>
                  <a:ext uri="{FF2B5EF4-FFF2-40B4-BE49-F238E27FC236}">
                    <a16:creationId xmlns:a16="http://schemas.microsoft.com/office/drawing/2014/main" id="{4BE063C0-7B12-4098-8E4F-76796CDBD4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154" b="26465"/>
              <a:stretch/>
            </p:blipFill>
            <p:spPr bwMode="auto">
              <a:xfrm>
                <a:off x="5542276" y="2811867"/>
                <a:ext cx="1950720" cy="904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0" descr="C:\Users\ecoffey\AppData\Local\Temp\Rar$DRa1.653\30059_Device_laptop_3145_default_256.png">
                <a:extLst>
                  <a:ext uri="{FF2B5EF4-FFF2-40B4-BE49-F238E27FC236}">
                    <a16:creationId xmlns:a16="http://schemas.microsoft.com/office/drawing/2014/main" id="{1A7BFD57-3137-4D35-A072-A7EC33A289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2929" y="1435448"/>
                <a:ext cx="1219200" cy="121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AADE52A9-0733-4642-8E2B-763FBED637FE}"/>
                  </a:ext>
                </a:extLst>
              </p:cNvPr>
              <p:cNvCxnSpPr>
                <a:stCxn id="43" idx="3"/>
                <a:endCxn id="44" idx="1"/>
              </p:cNvCxnSpPr>
              <p:nvPr/>
            </p:nvCxnSpPr>
            <p:spPr>
              <a:xfrm>
                <a:off x="4237078" y="3263600"/>
                <a:ext cx="1305197" cy="648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>
                <a:extLst>
                  <a:ext uri="{FF2B5EF4-FFF2-40B4-BE49-F238E27FC236}">
                    <a16:creationId xmlns:a16="http://schemas.microsoft.com/office/drawing/2014/main" id="{00B2E46C-508C-455C-871C-64A90FF33661}"/>
                  </a:ext>
                </a:extLst>
              </p:cNvPr>
              <p:cNvCxnSpPr>
                <a:cxnSpLocks/>
                <a:stCxn id="44" idx="3"/>
                <a:endCxn id="52" idx="1"/>
              </p:cNvCxnSpPr>
              <p:nvPr/>
            </p:nvCxnSpPr>
            <p:spPr>
              <a:xfrm>
                <a:off x="7492996" y="3264248"/>
                <a:ext cx="1618828" cy="0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AF2F7926-0E77-43E6-916D-504CEFF28558}"/>
                  </a:ext>
                </a:extLst>
              </p:cNvPr>
              <p:cNvCxnSpPr>
                <a:cxnSpLocks/>
                <a:stCxn id="44" idx="3"/>
                <a:endCxn id="45" idx="1"/>
              </p:cNvCxnSpPr>
              <p:nvPr/>
            </p:nvCxnSpPr>
            <p:spPr>
              <a:xfrm flipV="1">
                <a:off x="7492996" y="2045049"/>
                <a:ext cx="1619934" cy="1219199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9A7DE608-43A1-46C0-B363-976AD3F2DEBC}"/>
                  </a:ext>
                </a:extLst>
              </p:cNvPr>
              <p:cNvCxnSpPr>
                <a:cxnSpLocks/>
                <a:stCxn id="44" idx="3"/>
                <a:endCxn id="55" idx="1"/>
              </p:cNvCxnSpPr>
              <p:nvPr/>
            </p:nvCxnSpPr>
            <p:spPr>
              <a:xfrm>
                <a:off x="7492996" y="3264248"/>
                <a:ext cx="1617721" cy="1229568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Picture 10" descr="C:\Users\ecoffey\AppData\Local\Temp\Rar$DRa0.175\30088_Device_terminal_default_256.png">
              <a:extLst>
                <a:ext uri="{FF2B5EF4-FFF2-40B4-BE49-F238E27FC236}">
                  <a16:creationId xmlns:a16="http://schemas.microsoft.com/office/drawing/2014/main" id="{58AE6904-71C9-4251-8499-B64FB0464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475" y="2993554"/>
              <a:ext cx="804672" cy="80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0" descr="C:\Users\ecoffey\AppData\Local\Temp\Rar$DRa0.324\30072_Device_server_default_256.png">
              <a:extLst>
                <a:ext uri="{FF2B5EF4-FFF2-40B4-BE49-F238E27FC236}">
                  <a16:creationId xmlns:a16="http://schemas.microsoft.com/office/drawing/2014/main" id="{4D8D0E33-925D-4334-8C84-22DC15C51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746" y="3803599"/>
              <a:ext cx="804672" cy="80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对象 13">
            <a:extLst>
              <a:ext uri="{FF2B5EF4-FFF2-40B4-BE49-F238E27FC236}">
                <a16:creationId xmlns:a16="http://schemas.microsoft.com/office/drawing/2014/main" id="{73C2ED15-0C24-462A-904C-0BB47CC9E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5970"/>
              </p:ext>
            </p:extLst>
          </p:nvPr>
        </p:nvGraphicFramePr>
        <p:xfrm>
          <a:off x="1164563" y="2233184"/>
          <a:ext cx="66198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Imagem de Bitmap" r:id="rId12" imgW="1467360" imgH="2486160" progId="Paint.Picture">
                  <p:embed/>
                </p:oleObj>
              </mc:Choice>
              <mc:Fallback>
                <p:oleObj name="Imagem de Bitmap" r:id="rId12" imgW="1467360" imgH="2486160" progId="Paint.Picture">
                  <p:embed/>
                  <p:pic>
                    <p:nvPicPr>
                      <p:cNvPr id="24588" name="对象 13">
                        <a:extLst>
                          <a:ext uri="{FF2B5EF4-FFF2-40B4-BE49-F238E27FC236}">
                            <a16:creationId xmlns:a16="http://schemas.microsoft.com/office/drawing/2014/main" id="{63150579-1774-405C-B2DD-45B3BE8136A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563" y="2233184"/>
                        <a:ext cx="661987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37B78414-4D0D-4E97-ACD2-50F98D5FCE39}"/>
              </a:ext>
            </a:extLst>
          </p:cNvPr>
          <p:cNvSpPr/>
          <p:nvPr/>
        </p:nvSpPr>
        <p:spPr>
          <a:xfrm>
            <a:off x="1470991" y="2392574"/>
            <a:ext cx="596348" cy="562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5B7BBA4-C6AF-4343-951E-D1BD660B506C}"/>
              </a:ext>
            </a:extLst>
          </p:cNvPr>
          <p:cNvSpPr/>
          <p:nvPr/>
        </p:nvSpPr>
        <p:spPr>
          <a:xfrm>
            <a:off x="2405048" y="2392574"/>
            <a:ext cx="311647" cy="284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21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Gerência Out-</a:t>
            </a:r>
            <a:r>
              <a:rPr lang="pt-BR" dirty="0" err="1"/>
              <a:t>of</a:t>
            </a:r>
            <a:r>
              <a:rPr lang="pt-BR" dirty="0"/>
              <a:t>-</a:t>
            </a:r>
            <a:r>
              <a:rPr lang="pt-BR" dirty="0" err="1"/>
              <a:t>band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t>Conteúdo confidencial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9AE1A-1FBA-4046-AF76-4A72D2A756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oco Corp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oco Corp"/>
              <a:ea typeface="+mn-ea"/>
              <a:cs typeface="+mn-cs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2"/>
          </p:nvPr>
        </p:nvSpPr>
        <p:spPr>
          <a:xfrm>
            <a:off x="838201" y="1025388"/>
            <a:ext cx="7272600" cy="1458022"/>
          </a:xfrm>
        </p:spPr>
        <p:txBody>
          <a:bodyPr>
            <a:normAutofit/>
          </a:bodyPr>
          <a:lstStyle/>
          <a:p>
            <a:r>
              <a:rPr lang="pt-BR" dirty="0"/>
              <a:t>A configuração da gerência out-</a:t>
            </a:r>
            <a:r>
              <a:rPr lang="pt-BR" dirty="0" err="1"/>
              <a:t>of</a:t>
            </a:r>
            <a:r>
              <a:rPr lang="pt-BR" dirty="0"/>
              <a:t>-</a:t>
            </a:r>
            <a:r>
              <a:rPr lang="pt-BR" dirty="0" err="1"/>
              <a:t>band</a:t>
            </a:r>
            <a:r>
              <a:rPr lang="pt-BR" dirty="0"/>
              <a:t> é bem simples, basta:</a:t>
            </a:r>
          </a:p>
          <a:p>
            <a:pPr marL="571500" indent="-342900">
              <a:buClr>
                <a:srgbClr val="F47920"/>
              </a:buClr>
              <a:buFontTx/>
              <a:buChar char="►"/>
            </a:pPr>
            <a:r>
              <a:rPr lang="pt-BR" dirty="0"/>
              <a:t>Aplicar um IP, público ou privado, na interface </a:t>
            </a:r>
            <a:r>
              <a:rPr lang="pt-BR" b="1" dirty="0" err="1"/>
              <a:t>mng_eth</a:t>
            </a:r>
            <a:r>
              <a:rPr lang="pt-BR" dirty="0"/>
              <a:t>;</a:t>
            </a:r>
          </a:p>
          <a:p>
            <a:pPr marL="571500" indent="-342900">
              <a:buClr>
                <a:srgbClr val="F47920"/>
              </a:buClr>
              <a:buFontTx/>
              <a:buChar char="►"/>
            </a:pPr>
            <a:r>
              <a:rPr lang="pt-BR" dirty="0"/>
              <a:t>Criar uma rota de saída para os pacotes de gerência, esta pode ser default ou específica para um outro elemento de rede.</a:t>
            </a:r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AE8D465-1833-4D49-BD95-B1A5813080DE}"/>
              </a:ext>
            </a:extLst>
          </p:cNvPr>
          <p:cNvGrpSpPr/>
          <p:nvPr/>
        </p:nvGrpSpPr>
        <p:grpSpPr>
          <a:xfrm>
            <a:off x="9939467" y="208025"/>
            <a:ext cx="2051677" cy="303176"/>
            <a:chOff x="9939467" y="208025"/>
            <a:chExt cx="2051677" cy="303176"/>
          </a:xfrm>
        </p:grpSpPr>
        <p:grpSp>
          <p:nvGrpSpPr>
            <p:cNvPr id="31" name="Grupo 95">
              <a:extLst>
                <a:ext uri="{FF2B5EF4-FFF2-40B4-BE49-F238E27FC236}">
                  <a16:creationId xmlns:a16="http://schemas.microsoft.com/office/drawing/2014/main" id="{1F76F1B3-2714-4B1B-99CD-CDDF144DFC57}"/>
                </a:ext>
              </a:extLst>
            </p:cNvPr>
            <p:cNvGrpSpPr/>
            <p:nvPr/>
          </p:nvGrpSpPr>
          <p:grpSpPr>
            <a:xfrm>
              <a:off x="9939467" y="208025"/>
              <a:ext cx="1091355" cy="302402"/>
              <a:chOff x="5756505" y="2804374"/>
              <a:chExt cx="1091355" cy="302402"/>
            </a:xfrm>
          </p:grpSpPr>
          <p:sp>
            <p:nvSpPr>
              <p:cNvPr id="35" name="Forma livre 9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61CF2CED-6B93-4D6E-AA0A-46726640A922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Topo</a:t>
                </a:r>
              </a:p>
            </p:txBody>
          </p:sp>
          <p:sp>
            <p:nvSpPr>
              <p:cNvPr id="36" name="Hexágono 35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E48E6F7C-3135-4BAD-A7B8-67DFFB457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↑</a:t>
                </a:r>
              </a:p>
            </p:txBody>
          </p:sp>
        </p:grpSp>
        <p:grpSp>
          <p:nvGrpSpPr>
            <p:cNvPr id="32" name="Grupo 95">
              <a:extLst>
                <a:ext uri="{FF2B5EF4-FFF2-40B4-BE49-F238E27FC236}">
                  <a16:creationId xmlns:a16="http://schemas.microsoft.com/office/drawing/2014/main" id="{333CEFD4-8CAC-40C4-A48B-DC13155049D8}"/>
                </a:ext>
              </a:extLst>
            </p:cNvPr>
            <p:cNvGrpSpPr/>
            <p:nvPr/>
          </p:nvGrpSpPr>
          <p:grpSpPr>
            <a:xfrm>
              <a:off x="10899789" y="208799"/>
              <a:ext cx="1091355" cy="302402"/>
              <a:chOff x="5756505" y="2804374"/>
              <a:chExt cx="1091355" cy="302402"/>
            </a:xfrm>
          </p:grpSpPr>
          <p:sp>
            <p:nvSpPr>
              <p:cNvPr id="33" name="Forma livre 9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753DB40-2537-4D84-8086-EAA06F67C98D}"/>
                  </a:ext>
                </a:extLst>
              </p:cNvPr>
              <p:cNvSpPr/>
              <p:nvPr/>
            </p:nvSpPr>
            <p:spPr>
              <a:xfrm>
                <a:off x="5887538" y="2804374"/>
                <a:ext cx="960322" cy="301628"/>
              </a:xfrm>
              <a:custGeom>
                <a:avLst/>
                <a:gdLst>
                  <a:gd name="connsiteX0" fmla="*/ 119169 w 714999"/>
                  <a:gd name="connsiteY0" fmla="*/ 0 h 7116700"/>
                  <a:gd name="connsiteX1" fmla="*/ 595830 w 714999"/>
                  <a:gd name="connsiteY1" fmla="*/ 0 h 7116700"/>
                  <a:gd name="connsiteX2" fmla="*/ 714999 w 714999"/>
                  <a:gd name="connsiteY2" fmla="*/ 119169 h 7116700"/>
                  <a:gd name="connsiteX3" fmla="*/ 714999 w 714999"/>
                  <a:gd name="connsiteY3" fmla="*/ 7116700 h 7116700"/>
                  <a:gd name="connsiteX4" fmla="*/ 714999 w 714999"/>
                  <a:gd name="connsiteY4" fmla="*/ 7116700 h 7116700"/>
                  <a:gd name="connsiteX5" fmla="*/ 0 w 714999"/>
                  <a:gd name="connsiteY5" fmla="*/ 7116700 h 7116700"/>
                  <a:gd name="connsiteX6" fmla="*/ 0 w 714999"/>
                  <a:gd name="connsiteY6" fmla="*/ 7116700 h 7116700"/>
                  <a:gd name="connsiteX7" fmla="*/ 0 w 714999"/>
                  <a:gd name="connsiteY7" fmla="*/ 119169 h 7116700"/>
                  <a:gd name="connsiteX8" fmla="*/ 119169 w 714999"/>
                  <a:gd name="connsiteY8" fmla="*/ 0 h 711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999" h="7116700">
                    <a:moveTo>
                      <a:pt x="714999" y="1186145"/>
                    </a:moveTo>
                    <a:lnTo>
                      <a:pt x="714999" y="5930555"/>
                    </a:lnTo>
                    <a:cubicBezTo>
                      <a:pt x="714999" y="6585640"/>
                      <a:pt x="709639" y="7116695"/>
                      <a:pt x="703026" y="7116695"/>
                    </a:cubicBezTo>
                    <a:lnTo>
                      <a:pt x="0" y="7116695"/>
                    </a:lnTo>
                    <a:lnTo>
                      <a:pt x="0" y="711669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03026" y="5"/>
                    </a:lnTo>
                    <a:cubicBezTo>
                      <a:pt x="709639" y="5"/>
                      <a:pt x="714999" y="531060"/>
                      <a:pt x="714999" y="1186145"/>
                    </a:cubicBezTo>
                    <a:close/>
                  </a:path>
                </a:pathLst>
              </a:custGeom>
              <a:ln w="38100">
                <a:solidFill>
                  <a:srgbClr val="F4792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8705" tIns="61573" rIns="61573" bIns="61574" numCol="1" spcCol="1270" anchor="ctr" anchorCtr="0">
                <a:noAutofit/>
              </a:bodyPr>
              <a:lstStyle/>
              <a:p>
                <a:pPr marL="0" marR="0" lvl="1" indent="0" algn="l" defTabSz="18669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Menu</a:t>
                </a:r>
              </a:p>
            </p:txBody>
          </p:sp>
          <p:sp>
            <p:nvSpPr>
              <p:cNvPr id="34" name="Hexágono 3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AAF5ED2-3441-42A0-991A-9AAC796351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56505" y="2804376"/>
                <a:ext cx="350784" cy="302400"/>
              </a:xfrm>
              <a:prstGeom prst="hexagon">
                <a:avLst/>
              </a:prstGeom>
              <a:solidFill>
                <a:srgbClr val="F47920"/>
              </a:solidFill>
              <a:ln w="38100">
                <a:solidFill>
                  <a:srgbClr val="F479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←</a:t>
                </a:r>
              </a:p>
            </p:txBody>
          </p:sp>
        </p:grpSp>
      </p:grpSp>
      <p:sp>
        <p:nvSpPr>
          <p:cNvPr id="37" name="Espaço Reservado para Conteúdo 8">
            <a:extLst>
              <a:ext uri="{FF2B5EF4-FFF2-40B4-BE49-F238E27FC236}">
                <a16:creationId xmlns:a16="http://schemas.microsoft.com/office/drawing/2014/main" id="{5D967B6C-8CD2-4413-9CD9-42E664A4BC56}"/>
              </a:ext>
            </a:extLst>
          </p:cNvPr>
          <p:cNvSpPr txBox="1">
            <a:spLocks/>
          </p:cNvSpPr>
          <p:nvPr/>
        </p:nvSpPr>
        <p:spPr>
          <a:xfrm>
            <a:off x="910800" y="2483410"/>
            <a:ext cx="7200000" cy="36932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800" kern="1200" dirty="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oco Corp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buFontTx/>
              <a:buChar char="►"/>
            </a:pP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ZXAN(config)#interface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mgmt_eth</a:t>
            </a:r>
            <a:endParaRPr lang="en-US" sz="44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571500" indent="-342900">
              <a:buFontTx/>
              <a:buChar char="►"/>
            </a:pP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ZXAN(config-if-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mgmt_eth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)#ip address 172.16.210.1 255.255.255.0</a:t>
            </a:r>
          </a:p>
          <a:p>
            <a:pPr marL="571500" indent="-342900">
              <a:buFontTx/>
              <a:buChar char="►"/>
            </a:pP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%Info 40439: The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mng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ip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input is not in the same network segment with default</a:t>
            </a:r>
          </a:p>
          <a:p>
            <a:pPr marL="571500" indent="-342900">
              <a:buFontTx/>
              <a:buChar char="►"/>
            </a:pP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gateway, please modify the default gateway.</a:t>
            </a:r>
          </a:p>
          <a:p>
            <a:pPr marL="571500" indent="-342900">
              <a:buFontTx/>
              <a:buChar char="►"/>
            </a:pP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ZXAN(config-if-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mgmt_eth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)#</a:t>
            </a:r>
          </a:p>
          <a:p>
            <a:pPr marL="571500" indent="-342900">
              <a:buFontTx/>
              <a:buChar char="►"/>
            </a:pP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ZXAN(config)# </a:t>
            </a:r>
            <a:r>
              <a:rPr lang="en-US" sz="4400" b="1" i="1" dirty="0" err="1">
                <a:solidFill>
                  <a:prstClr val="black"/>
                </a:solidFill>
                <a:latin typeface="Consolas" panose="020B0609020204030204" pitchFamily="49" charset="0"/>
              </a:rPr>
              <a:t>ip</a:t>
            </a:r>
            <a:r>
              <a:rPr lang="en-US" sz="4400" b="1" i="1" dirty="0">
                <a:solidFill>
                  <a:prstClr val="black"/>
                </a:solidFill>
                <a:latin typeface="Consolas" panose="020B0609020204030204" pitchFamily="49" charset="0"/>
              </a:rPr>
              <a:t> route </a:t>
            </a:r>
            <a:r>
              <a:rPr lang="en-US" sz="4400" b="1" dirty="0">
                <a:solidFill>
                  <a:prstClr val="black"/>
                </a:solidFill>
                <a:latin typeface="Consolas" panose="020B0609020204030204" pitchFamily="49" charset="0"/>
              </a:rPr>
              <a:t>&lt;REDE&gt; &lt;MASK&gt; &lt;NEXT-HOP&gt; </a:t>
            </a:r>
          </a:p>
          <a:p>
            <a:pPr marL="571500" indent="-342900">
              <a:buFontTx/>
              <a:buChar char="►"/>
            </a:pPr>
            <a:r>
              <a:rPr lang="en-US" sz="44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ZXAN#show</a:t>
            </a:r>
            <a:r>
              <a:rPr lang="en-US" sz="4400" b="1" dirty="0">
                <a:solidFill>
                  <a:prstClr val="black"/>
                </a:solidFill>
                <a:latin typeface="Consolas" panose="020B0609020204030204" pitchFamily="49" charset="0"/>
              </a:rPr>
              <a:t> running-config-interface </a:t>
            </a:r>
            <a:r>
              <a:rPr lang="en-US" sz="44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mgmt_eth</a:t>
            </a:r>
            <a:endParaRPr lang="en-US" sz="4400" b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571500" indent="-342900">
              <a:buFontTx/>
              <a:buChar char="►"/>
            </a:pPr>
            <a:r>
              <a:rPr lang="en-US" sz="4400" b="1" dirty="0">
                <a:solidFill>
                  <a:prstClr val="black"/>
                </a:solidFill>
                <a:latin typeface="Consolas" panose="020B0609020204030204" pitchFamily="49" charset="0"/>
              </a:rPr>
              <a:t>!&lt;if-</a:t>
            </a:r>
            <a:r>
              <a:rPr lang="en-US" sz="44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intf</a:t>
            </a:r>
            <a:r>
              <a:rPr lang="en-US" sz="4400" b="1" dirty="0">
                <a:solidFill>
                  <a:prstClr val="black"/>
                </a:solidFill>
                <a:latin typeface="Consolas" panose="020B0609020204030204" pitchFamily="49" charset="0"/>
              </a:rPr>
              <a:t>&gt;</a:t>
            </a:r>
          </a:p>
          <a:p>
            <a:pPr marL="571500" indent="-342900">
              <a:buFontTx/>
              <a:buChar char="►"/>
            </a:pPr>
            <a:r>
              <a:rPr lang="en-US" sz="4400" b="1" dirty="0">
                <a:solidFill>
                  <a:prstClr val="black"/>
                </a:solidFill>
                <a:latin typeface="Consolas" panose="020B0609020204030204" pitchFamily="49" charset="0"/>
              </a:rPr>
              <a:t>interface </a:t>
            </a:r>
            <a:r>
              <a:rPr lang="en-US" sz="44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mgmt_eth</a:t>
            </a:r>
            <a:endParaRPr lang="en-US" sz="4400" b="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571500" indent="-342900">
              <a:buFontTx/>
              <a:buChar char="►"/>
            </a:pPr>
            <a:r>
              <a:rPr lang="en-US" sz="4400" b="1" dirty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en-US" sz="44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ip</a:t>
            </a:r>
            <a:r>
              <a:rPr lang="en-US" sz="4400" b="1" dirty="0">
                <a:solidFill>
                  <a:prstClr val="black"/>
                </a:solidFill>
                <a:latin typeface="Consolas" panose="020B0609020204030204" pitchFamily="49" charset="0"/>
              </a:rPr>
              <a:t> address 172.16.210.1 255.255.255.0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-------------------------------------------------------------------------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&lt;IP&gt; =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Endereço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de IP em forma decimal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xxx.xxx.xxx.xxx</a:t>
            </a:r>
            <a:endParaRPr lang="en-US" sz="44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&lt;MASK&gt; =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Máscara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de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rede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em forma decimal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xxx.xxx.xxx.xxx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pPr>
              <a:defRPr/>
            </a:pP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&lt;REDE&gt; =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Endereço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da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rede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em forma decimal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xxx.xxx.xxx.xxx</a:t>
            </a:r>
            <a:endParaRPr lang="en-US" sz="44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&lt;NEXT-HOP&gt; =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Endereço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do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próximo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salto</a:t>
            </a:r>
            <a:r>
              <a:rPr lang="en-US" sz="4400" dirty="0">
                <a:solidFill>
                  <a:prstClr val="black"/>
                </a:solidFill>
                <a:latin typeface="Consolas" panose="020B0609020204030204" pitchFamily="49" charset="0"/>
              </a:rPr>
              <a:t> em forma decimal </a:t>
            </a:r>
            <a:r>
              <a:rPr lang="en-U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xxx.xxx.xxx.xxx</a:t>
            </a:r>
            <a:endParaRPr lang="en-US" sz="44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*******</a:t>
            </a:r>
          </a:p>
          <a:p>
            <a:pPr marL="228600"/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0E86701-E9F8-4451-B01F-6F93B8E80BBA}"/>
              </a:ext>
            </a:extLst>
          </p:cNvPr>
          <p:cNvGrpSpPr/>
          <p:nvPr/>
        </p:nvGrpSpPr>
        <p:grpSpPr>
          <a:xfrm>
            <a:off x="8980834" y="1362256"/>
            <a:ext cx="2559103" cy="4399281"/>
            <a:chOff x="8980834" y="1362256"/>
            <a:chExt cx="2559103" cy="4399281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067C42ED-CB7F-4A4A-9265-6BEE8C79A3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83170" y="1362256"/>
              <a:ext cx="2156767" cy="4398553"/>
              <a:chOff x="5029941" y="1125132"/>
              <a:chExt cx="3273758" cy="6676566"/>
            </a:xfrm>
          </p:grpSpPr>
          <p:grpSp>
            <p:nvGrpSpPr>
              <p:cNvPr id="39" name="Agrupar 38">
                <a:extLst>
                  <a:ext uri="{FF2B5EF4-FFF2-40B4-BE49-F238E27FC236}">
                    <a16:creationId xmlns:a16="http://schemas.microsoft.com/office/drawing/2014/main" id="{E4CD246D-F6B3-4A9B-A421-73A876CB83F9}"/>
                  </a:ext>
                </a:extLst>
              </p:cNvPr>
              <p:cNvGrpSpPr/>
              <p:nvPr/>
            </p:nvGrpSpPr>
            <p:grpSpPr>
              <a:xfrm>
                <a:off x="5380301" y="1125132"/>
                <a:ext cx="1950720" cy="1974521"/>
                <a:chOff x="7081669" y="213575"/>
                <a:chExt cx="1950720" cy="1974521"/>
              </a:xfrm>
            </p:grpSpPr>
            <p:grpSp>
              <p:nvGrpSpPr>
                <p:cNvPr id="40" name="Agrupar 39">
                  <a:extLst>
                    <a:ext uri="{FF2B5EF4-FFF2-40B4-BE49-F238E27FC236}">
                      <a16:creationId xmlns:a16="http://schemas.microsoft.com/office/drawing/2014/main" id="{65B2F704-6597-4F4E-BB9A-EA05E96D5F4A}"/>
                    </a:ext>
                  </a:extLst>
                </p:cNvPr>
                <p:cNvGrpSpPr/>
                <p:nvPr/>
              </p:nvGrpSpPr>
              <p:grpSpPr>
                <a:xfrm>
                  <a:off x="7081669" y="213575"/>
                  <a:ext cx="1950720" cy="1974521"/>
                  <a:chOff x="6488631" y="2183333"/>
                  <a:chExt cx="1950720" cy="1974521"/>
                </a:xfrm>
              </p:grpSpPr>
              <p:pic>
                <p:nvPicPr>
                  <p:cNvPr id="42" name="Picture 10" descr="C:\Users\ecoffey\AppData\Local\Temp\Rar$DRa0.799\30014_Device_content_switch_default_256.png">
                    <a:extLst>
                      <a:ext uri="{FF2B5EF4-FFF2-40B4-BE49-F238E27FC236}">
                        <a16:creationId xmlns:a16="http://schemas.microsoft.com/office/drawing/2014/main" id="{358107E0-35A5-4B33-8D0F-BD141D7EF69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88631" y="2207135"/>
                    <a:ext cx="1950720" cy="19507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3" name="Picture 10" descr="C:\Users\ecoffey\AppData\Local\Temp\Rar$DRa0.762\30031_Device_generic_default_256.png">
                    <a:extLst>
                      <a:ext uri="{FF2B5EF4-FFF2-40B4-BE49-F238E27FC236}">
                        <a16:creationId xmlns:a16="http://schemas.microsoft.com/office/drawing/2014/main" id="{8FDB84D3-CA7E-4ACF-A173-E37F5331E9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99688" y="2183333"/>
                    <a:ext cx="1328400" cy="13284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41" name="Imagem 40">
                  <a:extLst>
                    <a:ext uri="{FF2B5EF4-FFF2-40B4-BE49-F238E27FC236}">
                      <a16:creationId xmlns:a16="http://schemas.microsoft.com/office/drawing/2014/main" id="{EC31DD67-3231-41E4-9C71-ED17BC0A49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0348" y="604815"/>
                  <a:ext cx="821933" cy="821932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10" descr="C:\Users\ecoffey\AppData\Local\Temp\Rar$DRa0.608\30080_Device_switch_default_256.png">
                <a:extLst>
                  <a:ext uri="{FF2B5EF4-FFF2-40B4-BE49-F238E27FC236}">
                    <a16:creationId xmlns:a16="http://schemas.microsoft.com/office/drawing/2014/main" id="{4BE063C0-7B12-4098-8E4F-76796CDBD4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154" b="26465"/>
              <a:stretch/>
            </p:blipFill>
            <p:spPr bwMode="auto">
              <a:xfrm>
                <a:off x="5380301" y="4014012"/>
                <a:ext cx="1950720" cy="904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0" descr="C:\Users\ecoffey\AppData\Local\Temp\Rar$DRa1.653\30059_Device_laptop_3145_default_256.png">
                <a:extLst>
                  <a:ext uri="{FF2B5EF4-FFF2-40B4-BE49-F238E27FC236}">
                    <a16:creationId xmlns:a16="http://schemas.microsoft.com/office/drawing/2014/main" id="{1A7BFD57-3137-4D35-A072-A7EC33A289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4498" y="6582497"/>
                <a:ext cx="1219201" cy="1219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AADE52A9-0733-4642-8E2B-763FBED637FE}"/>
                  </a:ext>
                </a:extLst>
              </p:cNvPr>
              <p:cNvCxnSpPr>
                <a:cxnSpLocks/>
                <a:stCxn id="42" idx="2"/>
                <a:endCxn id="44" idx="0"/>
              </p:cNvCxnSpPr>
              <p:nvPr/>
            </p:nvCxnSpPr>
            <p:spPr>
              <a:xfrm>
                <a:off x="6355661" y="3099653"/>
                <a:ext cx="0" cy="914359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>
                <a:extLst>
                  <a:ext uri="{FF2B5EF4-FFF2-40B4-BE49-F238E27FC236}">
                    <a16:creationId xmlns:a16="http://schemas.microsoft.com/office/drawing/2014/main" id="{00B2E46C-508C-455C-871C-64A90FF33661}"/>
                  </a:ext>
                </a:extLst>
              </p:cNvPr>
              <p:cNvCxnSpPr>
                <a:cxnSpLocks/>
                <a:stCxn id="44" idx="2"/>
                <a:endCxn id="29" idx="0"/>
              </p:cNvCxnSpPr>
              <p:nvPr/>
            </p:nvCxnSpPr>
            <p:spPr>
              <a:xfrm>
                <a:off x="6355662" y="4918775"/>
                <a:ext cx="6358" cy="1662616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AF2F7926-0E77-43E6-916D-504CEFF28558}"/>
                  </a:ext>
                </a:extLst>
              </p:cNvPr>
              <p:cNvCxnSpPr>
                <a:cxnSpLocks/>
                <a:stCxn id="44" idx="2"/>
                <a:endCxn id="45" idx="0"/>
              </p:cNvCxnSpPr>
              <p:nvPr/>
            </p:nvCxnSpPr>
            <p:spPr>
              <a:xfrm>
                <a:off x="6355662" y="4918775"/>
                <a:ext cx="1338438" cy="1663722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9A7DE608-43A1-46C0-B363-976AD3F2DEBC}"/>
                  </a:ext>
                </a:extLst>
              </p:cNvPr>
              <p:cNvCxnSpPr>
                <a:cxnSpLocks/>
                <a:stCxn id="44" idx="2"/>
                <a:endCxn id="28" idx="0"/>
              </p:cNvCxnSpPr>
              <p:nvPr/>
            </p:nvCxnSpPr>
            <p:spPr>
              <a:xfrm flipH="1">
                <a:off x="5029941" y="4918775"/>
                <a:ext cx="1325721" cy="1662616"/>
              </a:xfrm>
              <a:prstGeom prst="line">
                <a:avLst/>
              </a:prstGeom>
              <a:ln w="38100">
                <a:solidFill>
                  <a:srgbClr val="F4792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10" descr="C:\Users\ecoffey\AppData\Local\Temp\Rar$DRa0.175\30088_Device_terminal_default_256.png">
              <a:extLst>
                <a:ext uri="{FF2B5EF4-FFF2-40B4-BE49-F238E27FC236}">
                  <a16:creationId xmlns:a16="http://schemas.microsoft.com/office/drawing/2014/main" id="{43B82945-E1C9-41B5-8D23-4E2835CA1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0834" y="4956865"/>
              <a:ext cx="804672" cy="80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C:\Users\ecoffey\AppData\Local\Temp\Rar$DRa0.324\30072_Device_server_default_256.png">
              <a:extLst>
                <a:ext uri="{FF2B5EF4-FFF2-40B4-BE49-F238E27FC236}">
                  <a16:creationId xmlns:a16="http://schemas.microsoft.com/office/drawing/2014/main" id="{C531A9DC-C157-4532-AEBE-FB0CEA5DA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414" y="4956865"/>
              <a:ext cx="804672" cy="80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5050586"/>
      </p:ext>
    </p:extLst>
  </p:cSld>
  <p:clrMapOvr>
    <a:masterClrMapping/>
  </p:clrMapOvr>
</p:sld>
</file>

<file path=ppt/theme/theme1.xml><?xml version="1.0" encoding="utf-8"?>
<a:theme xmlns:a="http://schemas.openxmlformats.org/drawingml/2006/main" name="CAPAS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INAMENTO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ULTILASER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15584</TotalTime>
  <Words>5521</Words>
  <Application>Microsoft Office PowerPoint</Application>
  <PresentationFormat>Widescreen</PresentationFormat>
  <Paragraphs>896</Paragraphs>
  <Slides>50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61" baseType="lpstr">
      <vt:lpstr>Arial</vt:lpstr>
      <vt:lpstr>Calibri</vt:lpstr>
      <vt:lpstr>Calibri Light</vt:lpstr>
      <vt:lpstr>CIDFont+F1</vt:lpstr>
      <vt:lpstr>Consolas</vt:lpstr>
      <vt:lpstr>Foco Corp</vt:lpstr>
      <vt:lpstr>Wingdings</vt:lpstr>
      <vt:lpstr>CAPAS</vt:lpstr>
      <vt:lpstr>TREINAMENTO</vt:lpstr>
      <vt:lpstr>MULTILASER</vt:lpstr>
      <vt:lpstr>Imagem de Bitmap</vt:lpstr>
      <vt:lpstr>C610</vt:lpstr>
      <vt:lpstr>Primeiros passos</vt:lpstr>
      <vt:lpstr>Acessando o equipamento</vt:lpstr>
      <vt:lpstr>Acessando o equipamento</vt:lpstr>
      <vt:lpstr>Verificando status da placa</vt:lpstr>
      <vt:lpstr>Status da placa</vt:lpstr>
      <vt:lpstr>Configurando a gerência</vt:lpstr>
      <vt:lpstr>Formas de gerenciamento</vt:lpstr>
      <vt:lpstr>Gerência Out-of-band</vt:lpstr>
      <vt:lpstr>Gerência Out-of-band</vt:lpstr>
      <vt:lpstr>Gerência In-band</vt:lpstr>
      <vt:lpstr>Gerência In-band</vt:lpstr>
      <vt:lpstr>Gerência In-band</vt:lpstr>
      <vt:lpstr>Configurando o sistema</vt:lpstr>
      <vt:lpstr>Hostname, data e hora</vt:lpstr>
      <vt:lpstr>Hostname, data e hora</vt:lpstr>
      <vt:lpstr>Hostname, data e hora</vt:lpstr>
      <vt:lpstr>Salvamento automático</vt:lpstr>
      <vt:lpstr>SSH</vt:lpstr>
      <vt:lpstr>TELNET</vt:lpstr>
      <vt:lpstr>Criando usuário </vt:lpstr>
      <vt:lpstr>CRIANDO usÚArios PADRÃO</vt:lpstr>
      <vt:lpstr>Gerenciando usuários</vt:lpstr>
      <vt:lpstr>Configurando os serviços</vt:lpstr>
      <vt:lpstr>Criando VLANs</vt:lpstr>
      <vt:lpstr>Ativando porta Uplink</vt:lpstr>
      <vt:lpstr>Criando Perfil da onu f660 /N300/5dBi</vt:lpstr>
      <vt:lpstr>Criando Perfil da onu f612w</vt:lpstr>
      <vt:lpstr>Perfil da onu f670/ AC1600/A/5dBi</vt:lpstr>
      <vt:lpstr>Perfil da onu f670L/1200Mbps/5dBi </vt:lpstr>
      <vt:lpstr>Perfil da onu f601</vt:lpstr>
      <vt:lpstr>Criando Perfil de t-cont</vt:lpstr>
      <vt:lpstr>Criando perfil de t-cont</vt:lpstr>
      <vt:lpstr>Criando perfil de t-cont</vt:lpstr>
      <vt:lpstr>Criando perfil de tráfego</vt:lpstr>
      <vt:lpstr>Exemplo de criação de perfil de tráfego</vt:lpstr>
      <vt:lpstr>Criando perfil de vlan</vt:lpstr>
      <vt:lpstr>Ativando/autorizando uma onu</vt:lpstr>
      <vt:lpstr>Autorizando onu</vt:lpstr>
      <vt:lpstr>Autorizando onu.</vt:lpstr>
      <vt:lpstr>Autorizando  onu</vt:lpstr>
      <vt:lpstr>Alarmes onu </vt:lpstr>
      <vt:lpstr>Provisionando serviços na onu no modo pppoe</vt:lpstr>
      <vt:lpstr>Provisionando serviços na onu no modo pppoe</vt:lpstr>
      <vt:lpstr>Provisionando serviços na onu no modo bridge</vt:lpstr>
      <vt:lpstr>Provisionando serviços na onu no modo bridge</vt:lpstr>
      <vt:lpstr>Provisionando serviços na onu  no modo dhcp</vt:lpstr>
      <vt:lpstr>Provisionando serviços na onu no modo dhcp</vt:lpstr>
      <vt:lpstr>Salvar as configurações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Willian Nawate</dc:creator>
  <cp:lastModifiedBy>Cleiton Henrique Badam</cp:lastModifiedBy>
  <cp:revision>461</cp:revision>
  <dcterms:created xsi:type="dcterms:W3CDTF">2018-04-16T17:18:25Z</dcterms:created>
  <dcterms:modified xsi:type="dcterms:W3CDTF">2020-09-01T17:12:39Z</dcterms:modified>
</cp:coreProperties>
</file>