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36" r:id="rId2"/>
    <p:sldMasterId id="2147483770" r:id="rId3"/>
  </p:sldMasterIdLst>
  <p:notesMasterIdLst>
    <p:notesMasterId r:id="rId59"/>
  </p:notesMasterIdLst>
  <p:handoutMasterIdLst>
    <p:handoutMasterId r:id="rId60"/>
  </p:handoutMasterIdLst>
  <p:sldIdLst>
    <p:sldId id="399" r:id="rId4"/>
    <p:sldId id="307" r:id="rId5"/>
    <p:sldId id="386" r:id="rId6"/>
    <p:sldId id="449" r:id="rId7"/>
    <p:sldId id="394" r:id="rId8"/>
    <p:sldId id="395" r:id="rId9"/>
    <p:sldId id="396" r:id="rId10"/>
    <p:sldId id="428" r:id="rId11"/>
    <p:sldId id="440" r:id="rId12"/>
    <p:sldId id="436" r:id="rId13"/>
    <p:sldId id="337" r:id="rId14"/>
    <p:sldId id="379" r:id="rId15"/>
    <p:sldId id="343" r:id="rId16"/>
    <p:sldId id="345" r:id="rId17"/>
    <p:sldId id="351" r:id="rId18"/>
    <p:sldId id="350" r:id="rId19"/>
    <p:sldId id="352" r:id="rId20"/>
    <p:sldId id="354" r:id="rId21"/>
    <p:sldId id="443" r:id="rId22"/>
    <p:sldId id="358" r:id="rId23"/>
    <p:sldId id="359" r:id="rId24"/>
    <p:sldId id="360" r:id="rId25"/>
    <p:sldId id="361" r:id="rId26"/>
    <p:sldId id="362" r:id="rId27"/>
    <p:sldId id="363" r:id="rId28"/>
    <p:sldId id="435" r:id="rId29"/>
    <p:sldId id="444" r:id="rId30"/>
    <p:sldId id="326" r:id="rId31"/>
    <p:sldId id="367" r:id="rId32"/>
    <p:sldId id="370" r:id="rId33"/>
    <p:sldId id="406" r:id="rId34"/>
    <p:sldId id="405" r:id="rId35"/>
    <p:sldId id="404" r:id="rId36"/>
    <p:sldId id="403" r:id="rId37"/>
    <p:sldId id="408" r:id="rId38"/>
    <p:sldId id="407" r:id="rId39"/>
    <p:sldId id="430" r:id="rId40"/>
    <p:sldId id="447" r:id="rId41"/>
    <p:sldId id="409" r:id="rId42"/>
    <p:sldId id="410" r:id="rId43"/>
    <p:sldId id="411" r:id="rId44"/>
    <p:sldId id="412" r:id="rId45"/>
    <p:sldId id="414" r:id="rId46"/>
    <p:sldId id="416" r:id="rId47"/>
    <p:sldId id="415" r:id="rId48"/>
    <p:sldId id="417" r:id="rId49"/>
    <p:sldId id="418" r:id="rId50"/>
    <p:sldId id="420" r:id="rId51"/>
    <p:sldId id="413" r:id="rId52"/>
    <p:sldId id="437" r:id="rId53"/>
    <p:sldId id="445" r:id="rId54"/>
    <p:sldId id="446" r:id="rId55"/>
    <p:sldId id="341" r:id="rId56"/>
    <p:sldId id="448" r:id="rId57"/>
    <p:sldId id="400" r:id="rId5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514E8CB3-C8B7-478F-8A4D-9BE3F59F076B}">
          <p14:sldIdLst/>
        </p14:section>
        <p14:section name="Capa" id="{E4D1FDC2-AFE8-4CAC-8171-804813E215A6}">
          <p14:sldIdLst>
            <p14:sldId id="399"/>
          </p14:sldIdLst>
        </p14:section>
        <p14:section name="Chassis e placas" id="{9279A9E4-5F9C-4AD8-951A-E14C9732F4B9}">
          <p14:sldIdLst/>
        </p14:section>
        <p14:section name="Primeiros passos" id="{91282199-4D6B-43AF-B564-4C9B587A7C9B}">
          <p14:sldIdLst>
            <p14:sldId id="307"/>
            <p14:sldId id="386"/>
            <p14:sldId id="449"/>
            <p14:sldId id="394"/>
            <p14:sldId id="395"/>
            <p14:sldId id="396"/>
            <p14:sldId id="428"/>
            <p14:sldId id="440"/>
            <p14:sldId id="436"/>
            <p14:sldId id="337"/>
            <p14:sldId id="379"/>
          </p14:sldIdLst>
        </p14:section>
        <p14:section name="Configurando a gerência" id="{5C2289E1-7DBC-4A3C-AC42-4D50B9532606}">
          <p14:sldIdLst>
            <p14:sldId id="343"/>
            <p14:sldId id="345"/>
            <p14:sldId id="351"/>
            <p14:sldId id="350"/>
            <p14:sldId id="352"/>
            <p14:sldId id="354"/>
            <p14:sldId id="443"/>
          </p14:sldIdLst>
        </p14:section>
        <p14:section name="Configurando o sistema" id="{0A311260-5636-4721-9FAD-34BF3362C2F0}">
          <p14:sldIdLst>
            <p14:sldId id="358"/>
            <p14:sldId id="359"/>
            <p14:sldId id="360"/>
            <p14:sldId id="361"/>
            <p14:sldId id="362"/>
            <p14:sldId id="363"/>
            <p14:sldId id="435"/>
            <p14:sldId id="444"/>
            <p14:sldId id="326"/>
            <p14:sldId id="367"/>
            <p14:sldId id="370"/>
          </p14:sldIdLst>
        </p14:section>
        <p14:section name="Configurando os Serviços" id="{6D7E9055-D39C-47DF-96FC-42B6B90CCC87}">
          <p14:sldIdLst>
            <p14:sldId id="406"/>
            <p14:sldId id="405"/>
            <p14:sldId id="404"/>
            <p14:sldId id="403"/>
            <p14:sldId id="408"/>
            <p14:sldId id="407"/>
            <p14:sldId id="430"/>
            <p14:sldId id="447"/>
            <p14:sldId id="409"/>
            <p14:sldId id="410"/>
            <p14:sldId id="411"/>
            <p14:sldId id="412"/>
            <p14:sldId id="414"/>
            <p14:sldId id="416"/>
            <p14:sldId id="415"/>
            <p14:sldId id="417"/>
            <p14:sldId id="418"/>
            <p14:sldId id="420"/>
            <p14:sldId id="413"/>
            <p14:sldId id="437"/>
            <p14:sldId id="445"/>
            <p14:sldId id="446"/>
            <p14:sldId id="341"/>
            <p14:sldId id="448"/>
            <p14:sldId id="400"/>
          </p14:sldIdLst>
        </p14:section>
        <p14:section name="PARA ORGANIZAR" id="{66BCDB69-AF03-446F-8652-E3E395856D0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76"/>
    <a:srgbClr val="F47920"/>
    <a:srgbClr val="EAEFF7"/>
    <a:srgbClr val="005374"/>
    <a:srgbClr val="00B5DE"/>
    <a:srgbClr val="005274"/>
    <a:srgbClr val="005C80"/>
    <a:srgbClr val="00B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9" autoAdjust="0"/>
    <p:restoredTop sz="94660" autoAdjust="0"/>
  </p:normalViewPr>
  <p:slideViewPr>
    <p:cSldViewPr snapToGrid="0">
      <p:cViewPr varScale="1">
        <p:scale>
          <a:sx n="72" d="100"/>
          <a:sy n="72" d="100"/>
        </p:scale>
        <p:origin x="79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D08D5-1665-4EF1-B397-9289687D5949}" type="datetimeFigureOut">
              <a:rPr lang="pt-BR" smtClean="0"/>
              <a:t>24/10/2021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9075A-8079-4238-BED0-81B9C06433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7810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5B9E1-CB93-42CD-A363-FF84B3F8B2EE}" type="datetimeFigureOut">
              <a:rPr lang="pt-BR" smtClean="0"/>
              <a:t>24/10/2021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4C75F-247D-4DE6-A561-EFAFE2FD6A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443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DCE3B8-E554-904A-896A-44DF9E3C7B3D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859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312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84150" marR="0" indent="-184150" algn="just" defTabSz="914400" rtl="0" eaLnBrk="0" fontAlgn="base" latinLnBrk="0" hangingPunct="0">
              <a:lnSpc>
                <a:spcPct val="120000"/>
              </a:lnSpc>
              <a:spcBef>
                <a:spcPct val="50000"/>
              </a:spcBef>
              <a:spcAft>
                <a:spcPts val="300"/>
              </a:spcAft>
              <a:buClr>
                <a:srgbClr val="000099"/>
              </a:buClr>
              <a:buSzTx/>
              <a:buFont typeface="Wingdings" pitchFamily="2" charset="2"/>
              <a:buNone/>
              <a:tabLst/>
              <a:defRPr/>
            </a:pPr>
            <a:endParaRPr lang="en-US" altLang="zh-CN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352AB-A5C7-444D-A965-36DD8413A04E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286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3312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84150" marR="0" indent="-184150" algn="just" defTabSz="914400" rtl="0" eaLnBrk="0" fontAlgn="base" latinLnBrk="0" hangingPunct="0">
              <a:lnSpc>
                <a:spcPct val="120000"/>
              </a:lnSpc>
              <a:spcBef>
                <a:spcPct val="50000"/>
              </a:spcBef>
              <a:spcAft>
                <a:spcPts val="300"/>
              </a:spcAft>
              <a:buClr>
                <a:srgbClr val="000099"/>
              </a:buClr>
              <a:buSzTx/>
              <a:buFont typeface="Wingdings" pitchFamily="2" charset="2"/>
              <a:buNone/>
              <a:tabLst/>
              <a:defRPr/>
            </a:pPr>
            <a:endParaRPr lang="en-US" altLang="zh-CN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13312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352AB-A5C7-444D-A965-36DD8413A04E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423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04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3037" y="854372"/>
            <a:ext cx="11478359" cy="461665"/>
          </a:xfrm>
        </p:spPr>
        <p:txBody>
          <a:bodyPr/>
          <a:lstStyle>
            <a:lvl1pPr>
              <a:defRPr lang="pt-BR" sz="2400" b="1" kern="1200" cap="all" baseline="0" dirty="0" smtClean="0">
                <a:solidFill>
                  <a:srgbClr val="00A9E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t-BR" dirty="0"/>
              <a:t>Clique para editar o sub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53436"/>
            <a:ext cx="10515600" cy="3959856"/>
          </a:xfrm>
        </p:spPr>
        <p:txBody>
          <a:bodyPr>
            <a:normAutofit/>
          </a:bodyPr>
          <a:lstStyle>
            <a:lvl1pPr marL="0" indent="0">
              <a:buFont typeface="+mj-lt"/>
              <a:buNone/>
              <a:defRPr sz="2000">
                <a:latin typeface="+mj-lt"/>
              </a:defRPr>
            </a:lvl1pPr>
            <a:lvl2pPr marL="914400" indent="-457200">
              <a:buClr>
                <a:srgbClr val="4F226D"/>
              </a:buClr>
              <a:buFont typeface="Wingdings" panose="05000000000000000000" pitchFamily="2" charset="2"/>
              <a:buChar char="§"/>
              <a:defRPr sz="2000">
                <a:latin typeface="+mj-lt"/>
              </a:defRPr>
            </a:lvl2pPr>
            <a:lvl3pPr marL="1371600" indent="-457200">
              <a:buFont typeface="+mj-lt"/>
              <a:buAutoNum type="arabicPeriod"/>
              <a:defRPr sz="2000"/>
            </a:lvl3pPr>
            <a:lvl4pPr marL="1828800" indent="-457200">
              <a:buFont typeface="+mj-lt"/>
              <a:buAutoNum type="arabicPeriod"/>
              <a:defRPr sz="2000"/>
            </a:lvl4pPr>
            <a:lvl5pPr marL="2286000" indent="-457200">
              <a:buFont typeface="+mj-lt"/>
              <a:buAutoNum type="arabicPeriod"/>
              <a:defRPr sz="2000"/>
            </a:lvl5pPr>
          </a:lstStyle>
          <a:p>
            <a:pPr lvl="0"/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3" hasCustomPrompt="1"/>
          </p:nvPr>
        </p:nvSpPr>
        <p:spPr>
          <a:xfrm>
            <a:off x="355200" y="367200"/>
            <a:ext cx="11476800" cy="486000"/>
          </a:xfrm>
        </p:spPr>
        <p:txBody>
          <a:bodyPr>
            <a:noAutofit/>
          </a:bodyPr>
          <a:lstStyle>
            <a:lvl1pPr marL="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pt-BR" dirty="0"/>
              <a:t>Clique para editar o título</a:t>
            </a:r>
          </a:p>
        </p:txBody>
      </p:sp>
    </p:spTree>
    <p:extLst>
      <p:ext uri="{BB962C8B-B14F-4D97-AF65-F5344CB8AC3E}">
        <p14:creationId xmlns:p14="http://schemas.microsoft.com/office/powerpoint/2010/main" val="422392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AD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355200" y="365129"/>
            <a:ext cx="11476800" cy="488072"/>
          </a:xfrm>
        </p:spPr>
        <p:txBody>
          <a:bodyPr>
            <a:normAutofit/>
          </a:bodyPr>
          <a:lstStyle>
            <a:lvl1pPr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pt-BR" dirty="0"/>
              <a:t>Clique para editar o título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24000" y="946800"/>
            <a:ext cx="5274733" cy="2545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624419" y="3535200"/>
            <a:ext cx="5274733" cy="2548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1" name="Espaço Reservado para Conteúdo 2"/>
          <p:cNvSpPr>
            <a:spLocks noGrp="1"/>
          </p:cNvSpPr>
          <p:nvPr>
            <p:ph sz="quarter" idx="12"/>
          </p:nvPr>
        </p:nvSpPr>
        <p:spPr>
          <a:xfrm>
            <a:off x="6100800" y="946800"/>
            <a:ext cx="5274733" cy="2545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2" name="Espaço Reservado para Conteúdo 4"/>
          <p:cNvSpPr>
            <a:spLocks noGrp="1"/>
          </p:cNvSpPr>
          <p:nvPr>
            <p:ph sz="quarter" idx="13"/>
          </p:nvPr>
        </p:nvSpPr>
        <p:spPr>
          <a:xfrm>
            <a:off x="6100800" y="3535200"/>
            <a:ext cx="5274733" cy="2548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35872646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59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842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604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054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88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texto e 2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6102352" y="1316037"/>
            <a:ext cx="5274733" cy="24272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3"/>
          </p:nvPr>
        </p:nvSpPr>
        <p:spPr>
          <a:xfrm>
            <a:off x="6102352" y="3895728"/>
            <a:ext cx="5274733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53037" y="854372"/>
            <a:ext cx="11478359" cy="461665"/>
          </a:xfrm>
        </p:spPr>
        <p:txBody>
          <a:bodyPr/>
          <a:lstStyle>
            <a:lvl1pPr>
              <a:defRPr lang="pt-BR" sz="2400" b="1" kern="1200" cap="all" baseline="0" dirty="0" smtClean="0">
                <a:solidFill>
                  <a:srgbClr val="00A9E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t-BR" dirty="0"/>
              <a:t>Clique para editar o sub título</a:t>
            </a:r>
            <a:endParaRPr lang="en-US" dirty="0"/>
          </a:p>
        </p:txBody>
      </p:sp>
      <p:sp>
        <p:nvSpPr>
          <p:cNvPr id="7" name="Espaço Reservado para Conteúdo 8"/>
          <p:cNvSpPr>
            <a:spLocks noGrp="1"/>
          </p:cNvSpPr>
          <p:nvPr>
            <p:ph sz="quarter" idx="13" hasCustomPrompt="1"/>
          </p:nvPr>
        </p:nvSpPr>
        <p:spPr>
          <a:xfrm>
            <a:off x="355200" y="367200"/>
            <a:ext cx="11476800" cy="486000"/>
          </a:xfrm>
        </p:spPr>
        <p:txBody>
          <a:bodyPr>
            <a:noAutofit/>
          </a:bodyPr>
          <a:lstStyle>
            <a:lvl1pPr marL="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pt-BR" dirty="0"/>
              <a:t>Clique para editar o título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pt-BR"/>
              <a:t>Conteúdo Confidencial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6"/>
          </p:nvPr>
        </p:nvSpPr>
        <p:spPr>
          <a:xfrm>
            <a:off x="353483" y="1558800"/>
            <a:ext cx="5544000" cy="45252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06560238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FE938365-96C9-4478-BCB8-DB9EFDEC5014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24/10/2021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1F771-8CE2-45C3-AB9A-BFC1DFB741B5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78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/>
          <p:nvPr userDrawn="1"/>
        </p:nvSpPr>
        <p:spPr>
          <a:xfrm>
            <a:off x="687586" y="5252965"/>
            <a:ext cx="8128096" cy="888521"/>
          </a:xfrm>
          <a:custGeom>
            <a:avLst/>
            <a:gdLst>
              <a:gd name="connsiteX0" fmla="*/ 0 w 8128096"/>
              <a:gd name="connsiteY0" fmla="*/ 0 h 888521"/>
              <a:gd name="connsiteX1" fmla="*/ 7980006 w 8128096"/>
              <a:gd name="connsiteY1" fmla="*/ 0 h 888521"/>
              <a:gd name="connsiteX2" fmla="*/ 8128096 w 8128096"/>
              <a:gd name="connsiteY2" fmla="*/ 148090 h 888521"/>
              <a:gd name="connsiteX3" fmla="*/ 8128096 w 8128096"/>
              <a:gd name="connsiteY3" fmla="*/ 740431 h 888521"/>
              <a:gd name="connsiteX4" fmla="*/ 7980006 w 8128096"/>
              <a:gd name="connsiteY4" fmla="*/ 888521 h 888521"/>
              <a:gd name="connsiteX5" fmla="*/ 0 w 8128096"/>
              <a:gd name="connsiteY5" fmla="*/ 888521 h 888521"/>
              <a:gd name="connsiteX6" fmla="*/ 0 w 8128096"/>
              <a:gd name="connsiteY6" fmla="*/ 0 h 88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96" h="888521">
                <a:moveTo>
                  <a:pt x="0" y="0"/>
                </a:moveTo>
                <a:lnTo>
                  <a:pt x="7980006" y="0"/>
                </a:lnTo>
                <a:cubicBezTo>
                  <a:pt x="8061794" y="0"/>
                  <a:pt x="8128096" y="66302"/>
                  <a:pt x="8128096" y="148090"/>
                </a:cubicBezTo>
                <a:lnTo>
                  <a:pt x="8128096" y="740431"/>
                </a:lnTo>
                <a:cubicBezTo>
                  <a:pt x="8128096" y="822219"/>
                  <a:pt x="8061794" y="888521"/>
                  <a:pt x="7980006" y="888521"/>
                </a:cubicBezTo>
                <a:lnTo>
                  <a:pt x="0" y="888521"/>
                </a:lnTo>
                <a:lnTo>
                  <a:pt x="0" y="0"/>
                </a:lnTo>
                <a:close/>
              </a:path>
            </a:pathLst>
          </a:custGeom>
          <a:solidFill>
            <a:srgbClr val="005374"/>
          </a:solidFill>
          <a:ln w="38100">
            <a:solidFill>
              <a:srgbClr val="F47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9"/>
          <p:cNvSpPr>
            <a:spLocks noGrp="1"/>
          </p:cNvSpPr>
          <p:nvPr>
            <p:ph type="title" hasCustomPrompt="1"/>
          </p:nvPr>
        </p:nvSpPr>
        <p:spPr>
          <a:xfrm>
            <a:off x="924750" y="5343376"/>
            <a:ext cx="7890932" cy="410377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ts val="2400"/>
              </a:lnSpc>
              <a:defRPr lang="pt-BR" sz="2800" b="1" kern="1200" cap="all" baseline="0" dirty="0">
                <a:solidFill>
                  <a:schemeClr val="bg1"/>
                </a:solidFill>
                <a:latin typeface="Foco Corp"/>
                <a:ea typeface="+mn-ea"/>
                <a:cs typeface="+mn-cs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8" name="Espaço Reservado para Tex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924750" y="5734050"/>
            <a:ext cx="7890932" cy="41037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400"/>
              </a:lnSpc>
              <a:buFont typeface="Arial" panose="020B0604020202020204" pitchFamily="34" charset="0"/>
              <a:buNone/>
              <a:defRPr lang="pt-BR" sz="2400" kern="1200" cap="all" baseline="0" dirty="0" smtClean="0">
                <a:solidFill>
                  <a:schemeClr val="bg1"/>
                </a:solidFill>
                <a:latin typeface="Foco Corp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SUB TÍTULO</a:t>
            </a:r>
          </a:p>
        </p:txBody>
      </p:sp>
    </p:spTree>
    <p:extLst>
      <p:ext uri="{BB962C8B-B14F-4D97-AF65-F5344CB8AC3E}">
        <p14:creationId xmlns:p14="http://schemas.microsoft.com/office/powerpoint/2010/main" val="320086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2269007" y="4064415"/>
            <a:ext cx="4811845" cy="46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pt-BR" sz="4800" b="1" cap="all" dirty="0">
                <a:solidFill>
                  <a:prstClr val="white"/>
                </a:solidFill>
                <a:latin typeface="Foco Corp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94426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  <a:endParaRPr lang="pt-BR" dirty="0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704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>
          <a:xfrm>
            <a:off x="11353799" y="6356350"/>
            <a:ext cx="688145" cy="365125"/>
          </a:xfrm>
        </p:spPr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0" y="1021277"/>
            <a:ext cx="10515599" cy="5155685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58994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>
          <a:xfrm>
            <a:off x="11353799" y="6356350"/>
            <a:ext cx="688145" cy="365125"/>
          </a:xfrm>
        </p:spPr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6448864" cy="5151574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Imagem 9"/>
          <p:cNvSpPr>
            <a:spLocks noGrp="1"/>
          </p:cNvSpPr>
          <p:nvPr>
            <p:ph type="pic" sz="quarter" idx="13"/>
          </p:nvPr>
        </p:nvSpPr>
        <p:spPr>
          <a:xfrm>
            <a:off x="7496932" y="1025388"/>
            <a:ext cx="4545012" cy="5151574"/>
          </a:xfrm>
        </p:spPr>
        <p:txBody>
          <a:bodyPr>
            <a:normAutofit/>
          </a:bodyPr>
          <a:lstStyle>
            <a:lvl1pPr marL="0" indent="0"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3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Ó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0" y="1025387"/>
            <a:ext cx="10515599" cy="2593503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3"/>
          </p:nvPr>
        </p:nvSpPr>
        <p:spPr>
          <a:xfrm>
            <a:off x="838199" y="3798277"/>
            <a:ext cx="10515599" cy="2378686"/>
          </a:xfrm>
          <a:solidFill>
            <a:schemeClr val="bg1">
              <a:lumMod val="85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1pPr>
            <a:lvl2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2pPr>
            <a:lvl3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3pPr>
            <a:lvl4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4pPr>
            <a:lvl5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82905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3037" y="854372"/>
            <a:ext cx="11478359" cy="461665"/>
          </a:xfrm>
        </p:spPr>
        <p:txBody>
          <a:bodyPr/>
          <a:lstStyle>
            <a:lvl1pPr>
              <a:defRPr lang="pt-BR" sz="2400" b="1" kern="1200" cap="all" baseline="0" dirty="0" smtClean="0">
                <a:solidFill>
                  <a:srgbClr val="00A9E9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t-BR" dirty="0"/>
              <a:t>Clique para editar o sub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53436"/>
            <a:ext cx="10515600" cy="3959856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>
                <a:latin typeface="+mj-lt"/>
              </a:defRPr>
            </a:lvl1pPr>
            <a:lvl2pPr marL="914400" indent="-457200">
              <a:buClr>
                <a:srgbClr val="4F226D"/>
              </a:buClr>
              <a:buFont typeface="Wingdings" panose="05000000000000000000" pitchFamily="2" charset="2"/>
              <a:buChar char="§"/>
              <a:defRPr sz="2000">
                <a:latin typeface="+mj-lt"/>
              </a:defRPr>
            </a:lvl2pPr>
            <a:lvl3pPr marL="1371600" indent="-457200">
              <a:buFont typeface="+mj-lt"/>
              <a:buAutoNum type="arabicPeriod"/>
              <a:defRPr sz="2000"/>
            </a:lvl3pPr>
            <a:lvl4pPr marL="1828800" indent="-457200">
              <a:buFont typeface="+mj-lt"/>
              <a:buAutoNum type="arabicPeriod"/>
              <a:defRPr sz="2000"/>
            </a:lvl4pPr>
            <a:lvl5pPr marL="2286000" indent="-457200">
              <a:buFont typeface="+mj-lt"/>
              <a:buAutoNum type="arabicPeriod"/>
              <a:defRPr sz="2000"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3" hasCustomPrompt="1"/>
          </p:nvPr>
        </p:nvSpPr>
        <p:spPr>
          <a:xfrm>
            <a:off x="355200" y="367200"/>
            <a:ext cx="11476800" cy="486000"/>
          </a:xfrm>
        </p:spPr>
        <p:txBody>
          <a:bodyPr>
            <a:noAutofit/>
          </a:bodyPr>
          <a:lstStyle>
            <a:lvl1pPr marL="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pt-BR" dirty="0"/>
              <a:t>Clique para editar o título</a:t>
            </a:r>
          </a:p>
        </p:txBody>
      </p:sp>
      <p:sp>
        <p:nvSpPr>
          <p:cNvPr id="14" name="Espaço Reservado para Rodapé 1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pt-BR"/>
              <a:t>Conteúdo Confidencial</a:t>
            </a:r>
            <a:endParaRPr lang="pt-BR" dirty="0"/>
          </a:p>
        </p:txBody>
      </p:sp>
      <p:sp>
        <p:nvSpPr>
          <p:cNvPr id="15" name="Espaço Reservado para Número de Slid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42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034" y="1261954"/>
            <a:ext cx="11478359" cy="4687909"/>
          </a:xfrm>
        </p:spPr>
        <p:txBody>
          <a:bodyPr>
            <a:normAutofit/>
          </a:bodyPr>
          <a:lstStyle>
            <a:lvl1pPr marL="0" indent="0" algn="just">
              <a:buFont typeface="Arial" panose="020B0604020202020204" pitchFamily="34" charset="0"/>
              <a:buNone/>
              <a:defRPr sz="2000">
                <a:latin typeface="+mj-lt"/>
              </a:defRPr>
            </a:lvl1pPr>
            <a:lvl2pPr marL="457200" indent="0" algn="just">
              <a:buFont typeface="Arial" panose="020B0604020202020204" pitchFamily="34" charset="0"/>
              <a:buNone/>
              <a:defRPr sz="2000">
                <a:latin typeface="+mj-lt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 sz="2000"/>
            </a:lvl4pPr>
            <a:lvl5pPr marL="1828800" indent="0">
              <a:buNone/>
              <a:defRPr/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Conteúdo Confidencial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3" hasCustomPrompt="1"/>
          </p:nvPr>
        </p:nvSpPr>
        <p:spPr>
          <a:xfrm>
            <a:off x="355200" y="367200"/>
            <a:ext cx="11476800" cy="486000"/>
          </a:xfrm>
        </p:spPr>
        <p:txBody>
          <a:bodyPr>
            <a:noAutofit/>
          </a:bodyPr>
          <a:lstStyle>
            <a:lvl1pPr marL="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2pPr>
            <a:lvl3pPr marL="9144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3pPr>
            <a:lvl4pPr marL="13716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4pPr>
            <a:lvl5pPr marL="1828800" indent="0">
              <a:buNone/>
              <a:defRPr lang="pt-BR" sz="3100" b="1" kern="1200" dirty="0" smtClean="0">
                <a:solidFill>
                  <a:srgbClr val="44546A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pt-BR" dirty="0"/>
              <a:t>Clique para editar o título</a:t>
            </a:r>
          </a:p>
        </p:txBody>
      </p:sp>
    </p:spTree>
    <p:extLst>
      <p:ext uri="{BB962C8B-B14F-4D97-AF65-F5344CB8AC3E}">
        <p14:creationId xmlns:p14="http://schemas.microsoft.com/office/powerpoint/2010/main" val="247001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8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 userDrawn="1"/>
        </p:nvGrpSpPr>
        <p:grpSpPr>
          <a:xfrm>
            <a:off x="0" y="-14069"/>
            <a:ext cx="12196689" cy="6879103"/>
            <a:chOff x="0" y="-14069"/>
            <a:chExt cx="12196689" cy="6879103"/>
          </a:xfrm>
        </p:grpSpPr>
        <p:pic>
          <p:nvPicPr>
            <p:cNvPr id="8" name="Imagem 7"/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20" r="5258" b="6206"/>
            <a:stretch/>
          </p:blipFill>
          <p:spPr>
            <a:xfrm>
              <a:off x="343369" y="-14069"/>
              <a:ext cx="11853320" cy="6879103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 userDrawn="1"/>
          </p:nvSpPr>
          <p:spPr>
            <a:xfrm>
              <a:off x="0" y="2414954"/>
              <a:ext cx="12192000" cy="1899138"/>
            </a:xfrm>
            <a:prstGeom prst="rect">
              <a:avLst/>
            </a:prstGeom>
            <a:solidFill>
              <a:srgbClr val="00B8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3" name="Grupo 12"/>
          <p:cNvGrpSpPr/>
          <p:nvPr userDrawn="1"/>
        </p:nvGrpSpPr>
        <p:grpSpPr>
          <a:xfrm>
            <a:off x="249585" y="0"/>
            <a:ext cx="1331088" cy="6858000"/>
            <a:chOff x="249585" y="0"/>
            <a:chExt cx="1331088" cy="6858000"/>
          </a:xfrm>
        </p:grpSpPr>
        <p:sp>
          <p:nvSpPr>
            <p:cNvPr id="9" name="Retângulo 8"/>
            <p:cNvSpPr/>
            <p:nvPr userDrawn="1"/>
          </p:nvSpPr>
          <p:spPr>
            <a:xfrm>
              <a:off x="249585" y="0"/>
              <a:ext cx="1331088" cy="6858000"/>
            </a:xfrm>
            <a:prstGeom prst="rect">
              <a:avLst/>
            </a:prstGeom>
            <a:solidFill>
              <a:srgbClr val="005C80"/>
            </a:solidFill>
            <a:ln>
              <a:solidFill>
                <a:srgbClr val="00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 userDrawn="1"/>
          </p:nvSpPr>
          <p:spPr>
            <a:xfrm>
              <a:off x="477220" y="0"/>
              <a:ext cx="1103453" cy="6858000"/>
            </a:xfrm>
            <a:prstGeom prst="rect">
              <a:avLst/>
            </a:prstGeom>
            <a:solidFill>
              <a:srgbClr val="005276"/>
            </a:solidFill>
            <a:ln w="12700">
              <a:solidFill>
                <a:srgbClr val="0052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/>
            <p:cNvSpPr/>
            <p:nvPr userDrawn="1"/>
          </p:nvSpPr>
          <p:spPr>
            <a:xfrm>
              <a:off x="657251" y="0"/>
              <a:ext cx="45719" cy="6858000"/>
            </a:xfrm>
            <a:prstGeom prst="rect">
              <a:avLst/>
            </a:prstGeom>
            <a:solidFill>
              <a:srgbClr val="F47920"/>
            </a:solidFill>
            <a:ln w="127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5" name="Imagem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14" y="1814612"/>
            <a:ext cx="9945644" cy="309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2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21" r:id="rId2"/>
    <p:sldLayoutId id="2147483720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r="5145" b="6205"/>
          <a:stretch/>
        </p:blipFill>
        <p:spPr>
          <a:xfrm>
            <a:off x="343369" y="-28135"/>
            <a:ext cx="11867388" cy="6893169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oco Corp"/>
              </a:defRPr>
            </a:lvl1pPr>
          </a:lstStyle>
          <a:p>
            <a:r>
              <a:rPr lang="pt-BR" dirty="0"/>
              <a:t>Conteúdo confidencial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1996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Foco Corp"/>
              </a:defRPr>
            </a:lvl1pPr>
          </a:lstStyle>
          <a:p>
            <a:fld id="{5179AE1A-1FBA-4046-AF76-4A72D2A7562B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Colchete duplo 6"/>
          <p:cNvSpPr/>
          <p:nvPr userDrawn="1"/>
        </p:nvSpPr>
        <p:spPr>
          <a:xfrm>
            <a:off x="838800" y="359999"/>
            <a:ext cx="7272000" cy="486000"/>
          </a:xfrm>
          <a:prstGeom prst="bracketPair">
            <a:avLst/>
          </a:prstGeom>
          <a:solidFill>
            <a:srgbClr val="005374"/>
          </a:solidFill>
          <a:ln w="38100">
            <a:solidFill>
              <a:srgbClr val="F4792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upo 7"/>
          <p:cNvGrpSpPr/>
          <p:nvPr userDrawn="1"/>
        </p:nvGrpSpPr>
        <p:grpSpPr>
          <a:xfrm>
            <a:off x="249586" y="0"/>
            <a:ext cx="453384" cy="6858000"/>
            <a:chOff x="249586" y="0"/>
            <a:chExt cx="453384" cy="6858000"/>
          </a:xfrm>
        </p:grpSpPr>
        <p:sp>
          <p:nvSpPr>
            <p:cNvPr id="9" name="Retângulo 8"/>
            <p:cNvSpPr/>
            <p:nvPr userDrawn="1"/>
          </p:nvSpPr>
          <p:spPr>
            <a:xfrm>
              <a:off x="249586" y="0"/>
              <a:ext cx="407666" cy="6858000"/>
            </a:xfrm>
            <a:prstGeom prst="rect">
              <a:avLst/>
            </a:prstGeom>
            <a:solidFill>
              <a:srgbClr val="005C80"/>
            </a:solidFill>
            <a:ln>
              <a:solidFill>
                <a:srgbClr val="00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 userDrawn="1"/>
          </p:nvSpPr>
          <p:spPr>
            <a:xfrm>
              <a:off x="477221" y="0"/>
              <a:ext cx="180030" cy="6858000"/>
            </a:xfrm>
            <a:prstGeom prst="rect">
              <a:avLst/>
            </a:prstGeom>
            <a:solidFill>
              <a:srgbClr val="005276"/>
            </a:solidFill>
            <a:ln w="12700">
              <a:solidFill>
                <a:srgbClr val="005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/>
            <p:cNvSpPr/>
            <p:nvPr userDrawn="1"/>
          </p:nvSpPr>
          <p:spPr>
            <a:xfrm>
              <a:off x="657251" y="0"/>
              <a:ext cx="45719" cy="6858000"/>
            </a:xfrm>
            <a:prstGeom prst="rect">
              <a:avLst/>
            </a:prstGeom>
            <a:solidFill>
              <a:srgbClr val="F47920"/>
            </a:solidFill>
            <a:ln w="127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4" name="Imagem 1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70" y="6292141"/>
            <a:ext cx="2686047" cy="493541"/>
          </a:xfrm>
          <a:prstGeom prst="rect">
            <a:avLst/>
          </a:prstGeom>
        </p:spPr>
      </p:pic>
      <p:pic>
        <p:nvPicPr>
          <p:cNvPr id="15" name="图片 19" descr="ZTE_logo&amp;slogan_EN.png"/>
          <p:cNvPicPr>
            <a:picLocks noChangeAspect="1"/>
          </p:cNvPicPr>
          <p:nvPr userDrawn="1"/>
        </p:nvPicPr>
        <p:blipFill rotWithShape="1">
          <a:blip r:embed="rId8" cstate="email"/>
          <a:srcRect b="20363"/>
          <a:stretch/>
        </p:blipFill>
        <p:spPr>
          <a:xfrm>
            <a:off x="10738395" y="6385580"/>
            <a:ext cx="615405" cy="30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7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9" r:id="rId2"/>
    <p:sldLayoutId id="2147483767" r:id="rId3"/>
    <p:sldLayoutId id="214748374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oco Corp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co Corp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co Corp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co Corp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co Corp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co Corp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40767" y="6129299"/>
            <a:ext cx="2345676" cy="450542"/>
          </a:xfrm>
          <a:prstGeom prst="rect">
            <a:avLst/>
          </a:prstGeom>
        </p:spPr>
      </p:pic>
      <p:sp>
        <p:nvSpPr>
          <p:cNvPr id="8" name="Retângulo 7"/>
          <p:cNvSpPr/>
          <p:nvPr userDrawn="1"/>
        </p:nvSpPr>
        <p:spPr>
          <a:xfrm>
            <a:off x="4" y="6690582"/>
            <a:ext cx="3314163" cy="168350"/>
          </a:xfrm>
          <a:prstGeom prst="rect">
            <a:avLst/>
          </a:prstGeom>
          <a:solidFill>
            <a:srgbClr val="00B5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  <p:sp>
        <p:nvSpPr>
          <p:cNvPr id="9" name="Retângulo 8"/>
          <p:cNvSpPr/>
          <p:nvPr userDrawn="1"/>
        </p:nvSpPr>
        <p:spPr>
          <a:xfrm>
            <a:off x="2947286" y="6689558"/>
            <a:ext cx="3681044" cy="174278"/>
          </a:xfrm>
          <a:prstGeom prst="rect">
            <a:avLst/>
          </a:prstGeom>
          <a:solidFill>
            <a:srgbClr val="82C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  <p:sp>
        <p:nvSpPr>
          <p:cNvPr id="10" name="Retângulo 9"/>
          <p:cNvSpPr/>
          <p:nvPr userDrawn="1"/>
        </p:nvSpPr>
        <p:spPr>
          <a:xfrm>
            <a:off x="6032391" y="6689558"/>
            <a:ext cx="3910101" cy="174278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  <p:sp>
        <p:nvSpPr>
          <p:cNvPr id="11" name="Retângulo 10"/>
          <p:cNvSpPr/>
          <p:nvPr userDrawn="1"/>
        </p:nvSpPr>
        <p:spPr>
          <a:xfrm>
            <a:off x="8990275" y="6689561"/>
            <a:ext cx="3201724" cy="174277"/>
          </a:xfrm>
          <a:prstGeom prst="rect">
            <a:avLst/>
          </a:prstGeom>
          <a:solidFill>
            <a:srgbClr val="4F2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/>
              <a:t>Conteúdo Confidencial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8611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13.xml"/><Relationship Id="rId7" Type="http://schemas.openxmlformats.org/officeDocument/2006/relationships/image" Target="../media/image3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" Target="slide20.xml"/><Relationship Id="rId7" Type="http://schemas.openxmlformats.org/officeDocument/2006/relationships/image" Target="../media/image38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" Target="slide20.xml"/><Relationship Id="rId7" Type="http://schemas.openxmlformats.org/officeDocument/2006/relationships/image" Target="../media/image38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40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7" Type="http://schemas.openxmlformats.org/officeDocument/2006/relationships/image" Target="../media/image44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slide" Target="slide20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48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48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48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20.xml"/><Relationship Id="rId7" Type="http://schemas.openxmlformats.org/officeDocument/2006/relationships/image" Target="../media/image52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" Target="slide20.xml"/><Relationship Id="rId7" Type="http://schemas.openxmlformats.org/officeDocument/2006/relationships/image" Target="../media/image52.sv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mailto:10.0.250.253/startrun.dat@teste:teste" TargetMode="Externa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2.xml"/><Relationship Id="rId7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40630A-B2B1-40CA-833F-D1D40EDD7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Zte</a:t>
            </a:r>
            <a:r>
              <a:rPr lang="pt-BR" dirty="0"/>
              <a:t>-TITAN</a:t>
            </a:r>
          </a:p>
        </p:txBody>
      </p:sp>
    </p:spTree>
    <p:extLst>
      <p:ext uri="{BB962C8B-B14F-4D97-AF65-F5344CB8AC3E}">
        <p14:creationId xmlns:p14="http://schemas.microsoft.com/office/powerpoint/2010/main" val="8754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Acessando o equipamento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10</a:t>
            </a:fld>
            <a:endParaRPr lang="pt-BR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4" name="Hexágono 33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pic>
        <p:nvPicPr>
          <p:cNvPr id="10" name="图片 1" descr="com">
            <a:extLst>
              <a:ext uri="{FF2B5EF4-FFF2-40B4-BE49-F238E27FC236}">
                <a16:creationId xmlns:a16="http://schemas.microsoft.com/office/drawing/2014/main" id="{12A31326-FE2A-47BB-90A9-8195D1117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49" y="1025387"/>
            <a:ext cx="3105150" cy="2984500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5" name="Espaço Reservado para Conteúdo 8">
            <a:extLst>
              <a:ext uri="{FF2B5EF4-FFF2-40B4-BE49-F238E27FC236}">
                <a16:creationId xmlns:a16="http://schemas.microsoft.com/office/drawing/2014/main" id="{57009EAD-8F7D-4FDD-B95F-42C353F459C7}"/>
              </a:ext>
            </a:extLst>
          </p:cNvPr>
          <p:cNvSpPr txBox="1">
            <a:spLocks/>
          </p:cNvSpPr>
          <p:nvPr/>
        </p:nvSpPr>
        <p:spPr>
          <a:xfrm>
            <a:off x="838201" y="1183334"/>
            <a:ext cx="7272599" cy="361809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</a:rPr>
              <a:t> [Ctrl-A is the prefix key]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Welcome to ZXAN product C300 of ZTE Corporation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Last login time is 08.20.2020-13:29:54-UTC, 0 authentication failures happened since that time.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ZXAN&gt;enable 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Password:zxr10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ZXAN#</a:t>
            </a:r>
          </a:p>
        </p:txBody>
      </p:sp>
    </p:spTree>
    <p:extLst>
      <p:ext uri="{BB962C8B-B14F-4D97-AF65-F5344CB8AC3E}">
        <p14:creationId xmlns:p14="http://schemas.microsoft.com/office/powerpoint/2010/main" val="101887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Verificando status da placa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2360068"/>
          </a:xfrm>
        </p:spPr>
        <p:txBody>
          <a:bodyPr>
            <a:normAutofit/>
          </a:bodyPr>
          <a:lstStyle/>
          <a:p>
            <a:r>
              <a:rPr lang="pt-BR" dirty="0"/>
              <a:t>A OLT vem com uma função de plug-</a:t>
            </a:r>
            <a:r>
              <a:rPr lang="pt-BR" dirty="0" err="1"/>
              <a:t>and</a:t>
            </a:r>
            <a:r>
              <a:rPr lang="pt-BR" dirty="0"/>
              <a:t>-play habilitada que configura automaticamente as placas fixas a ela, caso o firmware para a placa esteja presente no equipamento.</a:t>
            </a:r>
          </a:p>
          <a:p>
            <a:r>
              <a:rPr lang="pt-BR" dirty="0"/>
              <a:t>Na primeira inicialização, é possível conferir se as placas foram configuradas automaticamente, através do comando </a:t>
            </a:r>
            <a:r>
              <a:rPr lang="pt-BR" b="1" i="1" dirty="0"/>
              <a:t>show card</a:t>
            </a:r>
            <a:r>
              <a:rPr lang="pt-BR" dirty="0"/>
              <a:t>.</a:t>
            </a:r>
          </a:p>
          <a:p>
            <a:r>
              <a:rPr lang="pt-BR" dirty="0"/>
              <a:t>Se isso não ocorrer, é necessário configurar o hardware do equipamento manualmente.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564848"/>
            <a:ext cx="7199999" cy="261211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>
                <a:latin typeface="Consolas" panose="020B0609020204030204" pitchFamily="49" charset="0"/>
              </a:rPr>
              <a:t>ZXAN#sh</a:t>
            </a:r>
            <a:r>
              <a:rPr lang="en-US" sz="1200" dirty="0">
                <a:latin typeface="Consolas" panose="020B0609020204030204" pitchFamily="49" charset="0"/>
              </a:rPr>
              <a:t> card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Shelf Slot </a:t>
            </a:r>
            <a:r>
              <a:rPr lang="en-US" sz="1200" dirty="0" err="1">
                <a:latin typeface="Consolas" panose="020B0609020204030204" pitchFamily="49" charset="0"/>
              </a:rPr>
              <a:t>CfgType</a:t>
            </a:r>
            <a:r>
              <a:rPr lang="en-US" sz="1200" dirty="0">
                <a:latin typeface="Consolas" panose="020B0609020204030204" pitchFamily="49" charset="0"/>
              </a:rPr>
              <a:t> Port </a:t>
            </a:r>
            <a:r>
              <a:rPr lang="en-US" sz="1200" dirty="0" err="1">
                <a:latin typeface="Consolas" panose="020B0609020204030204" pitchFamily="49" charset="0"/>
              </a:rPr>
              <a:t>HardVer</a:t>
            </a:r>
            <a:r>
              <a:rPr lang="en-US" sz="1200" dirty="0">
                <a:latin typeface="Consolas" panose="020B0609020204030204" pitchFamily="49" charset="0"/>
              </a:rPr>
              <a:t> Status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1    GMRA    6    V1.0.0  INSERVICE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2    CVCT    0    N/A     HWONLINE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3    GVGH    16   V1.0.0  INSERVICE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4    PUMD    0    N/A     INSERVICE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5    PUMD    0    N/A     INSERVICE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     6    FUMO    0    N/A     INSERVICE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CCA01C92-C878-433E-83EE-2B8F1779CE63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3" name="Grupo 95">
              <a:extLst>
                <a:ext uri="{FF2B5EF4-FFF2-40B4-BE49-F238E27FC236}">
                  <a16:creationId xmlns:a16="http://schemas.microsoft.com/office/drawing/2014/main" id="{A59C51FF-0032-4017-97D2-E083D8679844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7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AC21F097-E4C4-4018-9032-AB701F8A546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8" name="Hexágono 17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7946760C-98FC-48EF-BA76-B1BFEB0800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4" name="Grupo 95">
              <a:extLst>
                <a:ext uri="{FF2B5EF4-FFF2-40B4-BE49-F238E27FC236}">
                  <a16:creationId xmlns:a16="http://schemas.microsoft.com/office/drawing/2014/main" id="{AC7FCBD8-1FB1-46E3-A7CA-0B292C19B84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58ABB552-937E-437F-B3B5-EA0D62E866F1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6" name="Hexágono 1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086A0971-0983-4D12-96BC-31F32EDAD1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917A58F1-BE63-48F4-99BB-FADAFA34FF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179064"/>
              </p:ext>
            </p:extLst>
          </p:nvPr>
        </p:nvGraphicFramePr>
        <p:xfrm>
          <a:off x="8269542" y="60300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slotno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rackno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shelfno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temperature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detail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 power board shelf 1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371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Status da placa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9AAE160B-6425-4F15-B7A4-F99D19700CD0}"/>
              </a:ext>
            </a:extLst>
          </p:cNvPr>
          <p:cNvGraphicFramePr>
            <a:graphicFrameLocks noGrp="1"/>
          </p:cNvGraphicFramePr>
          <p:nvPr/>
        </p:nvGraphicFramePr>
        <p:xfrm>
          <a:off x="1647198" y="1498055"/>
          <a:ext cx="8897604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991">
                  <a:extLst>
                    <a:ext uri="{9D8B030D-6E8A-4147-A177-3AD203B41FA5}">
                      <a16:colId xmlns:a16="http://schemas.microsoft.com/office/drawing/2014/main" val="460409696"/>
                    </a:ext>
                  </a:extLst>
                </a:gridCol>
                <a:gridCol w="6373613">
                  <a:extLst>
                    <a:ext uri="{9D8B030D-6E8A-4147-A177-3AD203B41FA5}">
                      <a16:colId xmlns:a16="http://schemas.microsoft.com/office/drawing/2014/main" val="25314131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Foco Corp" panose="020B0504050202020203"/>
                        </a:rPr>
                        <a:t>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>
                          <a:latin typeface="Foco Corp" panose="020B0504050202020203"/>
                        </a:rPr>
                        <a:t>DESCRIÇÃO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155377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INSERVICE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Funcionando normalmente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518569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CONFIGING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Placa em sendo configurada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812178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CONFIGFAILED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Falha no processo de configuração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702844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>
                          <a:latin typeface="Foco Corp" panose="020B0504050202020203"/>
                        </a:rPr>
                        <a:t>DISABLE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>
                          <a:latin typeface="Foco Corp" panose="020B0504050202020203"/>
                        </a:rPr>
                        <a:t>Placa está adicionada fisicamente e logicamente porém o sistema não se comunica com a placa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2019520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HWONLINE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Placa está instalada fisicamente porém seu software está em versão diferente, portanto não operacional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196814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OFFLINE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Placa está adicionada logicamente mas não fisicamente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579539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STANDBY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Placa em modo de espera (backup)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221883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TYPEMISMATCH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O tipo de placa configurado é diferente do tipo físico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07410"/>
                  </a:ext>
                </a:extLst>
              </a:tr>
              <a:tr h="352720"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NOPOWER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Foco Corp" panose="020B0504050202020203"/>
                        </a:rPr>
                        <a:t>A placa não está alimentada (desligada)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567818"/>
                  </a:ext>
                </a:extLst>
              </a:tr>
            </a:tbl>
          </a:graphicData>
        </a:graphic>
      </p:graphicFrame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407EBAD-3C47-4C15-AA23-FD00813963D4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7" name="Grupo 95">
              <a:extLst>
                <a:ext uri="{FF2B5EF4-FFF2-40B4-BE49-F238E27FC236}">
                  <a16:creationId xmlns:a16="http://schemas.microsoft.com/office/drawing/2014/main" id="{CF5621F1-CB8A-45FD-8F9D-6C8879470305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1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8AD68A7-203B-4245-9CB8-E16828A7DB29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22" name="Hexágono 21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DA1D0C2-8175-4227-BD8C-98D4A4359A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18" name="Grupo 95">
              <a:extLst>
                <a:ext uri="{FF2B5EF4-FFF2-40B4-BE49-F238E27FC236}">
                  <a16:creationId xmlns:a16="http://schemas.microsoft.com/office/drawing/2014/main" id="{2CC23169-A0E4-4849-86E7-0EB915510A2C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9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AA8252DE-B494-4B0F-B83D-37332787FD7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20" name="Hexágono 19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3359E515-CEA4-400B-8849-8077A568AF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0013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Configurando a gerência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Formas de gerenciamento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Gerência Out-</a:t>
              </a:r>
              <a:r>
                <a:rPr lang="pt-BR" sz="2400" dirty="0" err="1"/>
                <a:t>of</a:t>
              </a:r>
              <a:r>
                <a:rPr lang="pt-BR" sz="2400" dirty="0"/>
                <a:t>-</a:t>
              </a:r>
              <a:r>
                <a:rPr lang="pt-BR" sz="2400" dirty="0" err="1"/>
                <a:t>band</a:t>
              </a:r>
              <a:endParaRPr lang="pt-BR" sz="2400" dirty="0"/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46" name="Forma livre 45">
              <a:hlinkClick r:id="rId4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Gerência </a:t>
              </a:r>
              <a:r>
                <a:rPr lang="pt-BR" sz="2400" dirty="0" err="1"/>
                <a:t>In-band</a:t>
              </a:r>
              <a:endParaRPr lang="pt-BR" sz="2400" dirty="0"/>
            </a:p>
          </p:txBody>
        </p:sp>
        <p:sp>
          <p:nvSpPr>
            <p:cNvPr id="47" name="Hexágono 46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2" name="Grupo 95">
            <a:extLst>
              <a:ext uri="{FF2B5EF4-FFF2-40B4-BE49-F238E27FC236}">
                <a16:creationId xmlns:a16="http://schemas.microsoft.com/office/drawing/2014/main" id="{72508D05-2962-4EB3-9259-3DA229377AAC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13" name="Forma livre 96">
              <a:hlinkClick r:id="rId5" action="ppaction://hlinksldjump"/>
              <a:extLst>
                <a:ext uri="{FF2B5EF4-FFF2-40B4-BE49-F238E27FC236}">
                  <a16:creationId xmlns:a16="http://schemas.microsoft.com/office/drawing/2014/main" id="{F9F11557-2EED-46FA-A390-1469D39791AC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14" name="Hexágono 13">
              <a:hlinkClick r:id="rId5" action="ppaction://hlinksldjump"/>
              <a:extLst>
                <a:ext uri="{FF2B5EF4-FFF2-40B4-BE49-F238E27FC236}">
                  <a16:creationId xmlns:a16="http://schemas.microsoft.com/office/drawing/2014/main" id="{A1FD294B-AB27-444C-A385-0DE066A46D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6412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Formas de gerenciamento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7"/>
            <a:ext cx="7272600" cy="5157699"/>
          </a:xfrm>
        </p:spPr>
        <p:txBody>
          <a:bodyPr>
            <a:normAutofit/>
          </a:bodyPr>
          <a:lstStyle/>
          <a:p>
            <a:r>
              <a:rPr lang="pt-BR" dirty="0"/>
              <a:t>Existem duas formas de se fazer o gerenciamento do equipamento, Out-</a:t>
            </a:r>
            <a:r>
              <a:rPr lang="pt-BR" dirty="0" err="1"/>
              <a:t>of</a:t>
            </a:r>
            <a:r>
              <a:rPr lang="pt-BR" dirty="0"/>
              <a:t>-</a:t>
            </a:r>
            <a:r>
              <a:rPr lang="pt-BR" dirty="0" err="1"/>
              <a:t>band</a:t>
            </a:r>
            <a:r>
              <a:rPr lang="pt-BR" dirty="0"/>
              <a:t> e </a:t>
            </a:r>
            <a:r>
              <a:rPr lang="pt-BR" dirty="0" err="1"/>
              <a:t>In-band</a:t>
            </a:r>
            <a:r>
              <a:rPr lang="pt-BR" dirty="0"/>
              <a:t>, ambas podem coexistir sem impacto sobre a outra desde que sejam configuradas com redes diferentes.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  <a:p>
            <a:pPr marL="571500" indent="-342900">
              <a:buClr>
                <a:srgbClr val="F47920"/>
              </a:buClr>
              <a:buFontTx/>
              <a:buChar char="►"/>
            </a:pPr>
            <a:r>
              <a:rPr lang="pt-BR" b="1" dirty="0"/>
              <a:t>Out-</a:t>
            </a:r>
            <a:r>
              <a:rPr lang="pt-BR" b="1" dirty="0" err="1"/>
              <a:t>of</a:t>
            </a:r>
            <a:r>
              <a:rPr lang="pt-BR" b="1" dirty="0"/>
              <a:t>-</a:t>
            </a:r>
            <a:r>
              <a:rPr lang="pt-BR" b="1" dirty="0" err="1"/>
              <a:t>band</a:t>
            </a:r>
            <a:r>
              <a:rPr lang="pt-BR" b="1" dirty="0"/>
              <a:t> : </a:t>
            </a:r>
            <a:r>
              <a:rPr lang="pt-BR" dirty="0"/>
              <a:t>Forma mais comum, feita pela porta de gerência (MGMT) de forma apartada dos serviços do equipamento.</a:t>
            </a:r>
          </a:p>
          <a:p>
            <a:pPr marL="571500" indent="-342900">
              <a:buClr>
                <a:srgbClr val="F47920"/>
              </a:buClr>
              <a:buFontTx/>
              <a:buChar char="►"/>
            </a:pPr>
            <a:r>
              <a:rPr lang="pt-BR" b="1" dirty="0" err="1"/>
              <a:t>In-band</a:t>
            </a:r>
            <a:r>
              <a:rPr lang="pt-BR" b="1" dirty="0"/>
              <a:t>:</a:t>
            </a:r>
            <a:r>
              <a:rPr lang="pt-BR" dirty="0"/>
              <a:t> A gerência é feita através de uma VLAN interface trafegando internamente junto com os serviços.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pic>
        <p:nvPicPr>
          <p:cNvPr id="13" name="Picture 3" descr="E:\TITAN相关\机框\C600-S19-20170324.jpg">
            <a:extLst>
              <a:ext uri="{FF2B5EF4-FFF2-40B4-BE49-F238E27FC236}">
                <a16:creationId xmlns:a16="http://schemas.microsoft.com/office/drawing/2014/main" id="{B911BD1C-B931-4C27-B230-2CDB94144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3484" y="2790578"/>
            <a:ext cx="1650287" cy="1379456"/>
          </a:xfrm>
          <a:prstGeom prst="rect">
            <a:avLst/>
          </a:prstGeom>
          <a:noFill/>
        </p:spPr>
      </p:pic>
      <p:pic>
        <p:nvPicPr>
          <p:cNvPr id="14" name="Picture 4" descr="E:\TITAN相关\机框\C650-20170324.jpg">
            <a:extLst>
              <a:ext uri="{FF2B5EF4-FFF2-40B4-BE49-F238E27FC236}">
                <a16:creationId xmlns:a16="http://schemas.microsoft.com/office/drawing/2014/main" id="{7438203C-AD0B-45CD-A3F8-228A948C6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24946" t="19825" r="20243" b="17493"/>
          <a:stretch>
            <a:fillRect/>
          </a:stretch>
        </p:blipFill>
        <p:spPr bwMode="auto">
          <a:xfrm>
            <a:off x="3020722" y="3223555"/>
            <a:ext cx="1695808" cy="946479"/>
          </a:xfrm>
          <a:prstGeom prst="rect">
            <a:avLst/>
          </a:prstGeom>
          <a:noFill/>
        </p:spPr>
      </p:pic>
      <p:pic>
        <p:nvPicPr>
          <p:cNvPr id="16" name="图片 33">
            <a:extLst>
              <a:ext uri="{FF2B5EF4-FFF2-40B4-BE49-F238E27FC236}">
                <a16:creationId xmlns:a16="http://schemas.microsoft.com/office/drawing/2014/main" id="{FA8E181E-A6F2-41DB-B4E5-CD0611E3BF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3481" y="3898450"/>
            <a:ext cx="1391540" cy="234812"/>
          </a:xfrm>
          <a:prstGeom prst="rect">
            <a:avLst/>
          </a:prstGeom>
        </p:spPr>
      </p:pic>
      <p:pic>
        <p:nvPicPr>
          <p:cNvPr id="17" name="Picture 2" descr="E:\12月学习\模拟应标\提交材料\3D小人合集\3D小人合集\3D\3d杂\1158994_161013079075_2.jpg">
            <a:extLst>
              <a:ext uri="{FF2B5EF4-FFF2-40B4-BE49-F238E27FC236}">
                <a16:creationId xmlns:a16="http://schemas.microsoft.com/office/drawing/2014/main" id="{ABA2392E-6EF9-4F8D-B7E0-009A95BBE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39354" y="2298862"/>
            <a:ext cx="1841499" cy="1381124"/>
          </a:xfrm>
          <a:prstGeom prst="rect">
            <a:avLst/>
          </a:prstGeom>
          <a:noFill/>
        </p:spPr>
      </p:pic>
      <p:sp>
        <p:nvSpPr>
          <p:cNvPr id="58" name="CaixaDeTexto 57">
            <a:extLst>
              <a:ext uri="{FF2B5EF4-FFF2-40B4-BE49-F238E27FC236}">
                <a16:creationId xmlns:a16="http://schemas.microsoft.com/office/drawing/2014/main" id="{71E21C06-D503-4CC4-99B8-1002D181A6A2}"/>
              </a:ext>
            </a:extLst>
          </p:cNvPr>
          <p:cNvSpPr txBox="1"/>
          <p:nvPr/>
        </p:nvSpPr>
        <p:spPr>
          <a:xfrm>
            <a:off x="8556084" y="2989424"/>
            <a:ext cx="13833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effectLst/>
                <a:sym typeface="Calibri" pitchFamily="34" charset="0"/>
              </a:rPr>
              <a:t>T</a:t>
            </a:r>
            <a:r>
              <a:rPr lang="en-US" altLang="zh-CN" sz="1800" b="1" i="1" dirty="0">
                <a:solidFill>
                  <a:schemeClr val="bg2">
                    <a:lumMod val="75000"/>
                  </a:schemeClr>
                </a:solidFill>
                <a:effectLst/>
                <a:sym typeface="Calibri" pitchFamily="34" charset="0"/>
              </a:rPr>
              <a:t>I</a:t>
            </a:r>
            <a:r>
              <a:rPr lang="en-US" altLang="zh-CN" sz="1800" b="1" i="1" dirty="0">
                <a:solidFill>
                  <a:srgbClr val="E65708"/>
                </a:solidFill>
                <a:effectLst/>
                <a:sym typeface="Calibri" pitchFamily="34" charset="0"/>
              </a:rPr>
              <a:t>T</a:t>
            </a:r>
            <a:r>
              <a:rPr lang="en-US" altLang="zh-CN" sz="1800" b="1" i="1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sym typeface="Calibri" pitchFamily="34" charset="0"/>
              </a:rPr>
              <a:t>A</a:t>
            </a:r>
            <a:r>
              <a:rPr lang="en-US" altLang="zh-CN" sz="1800" b="1" i="1" dirty="0">
                <a:solidFill>
                  <a:schemeClr val="accent5"/>
                </a:solidFill>
                <a:effectLst/>
                <a:sym typeface="Calibri" pitchFamily="34" charset="0"/>
              </a:rPr>
              <a:t>N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02213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Gerência Out-</a:t>
            </a:r>
            <a:r>
              <a:rPr lang="pt-BR" dirty="0" err="1"/>
              <a:t>of</a:t>
            </a:r>
            <a:r>
              <a:rPr lang="pt-BR" dirty="0"/>
              <a:t>-</a:t>
            </a:r>
            <a:r>
              <a:rPr lang="pt-BR" dirty="0" err="1"/>
              <a:t>band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458022"/>
          </a:xfrm>
        </p:spPr>
        <p:txBody>
          <a:bodyPr>
            <a:normAutofit/>
          </a:bodyPr>
          <a:lstStyle/>
          <a:p>
            <a:r>
              <a:rPr lang="pt-BR" dirty="0"/>
              <a:t>A configuração da gerência out-</a:t>
            </a:r>
            <a:r>
              <a:rPr lang="pt-BR" dirty="0" err="1"/>
              <a:t>of</a:t>
            </a:r>
            <a:r>
              <a:rPr lang="pt-BR" dirty="0"/>
              <a:t>-</a:t>
            </a:r>
            <a:r>
              <a:rPr lang="pt-BR" dirty="0" err="1"/>
              <a:t>band</a:t>
            </a:r>
            <a:r>
              <a:rPr lang="pt-BR" dirty="0"/>
              <a:t> é bem simples, basta:</a:t>
            </a:r>
          </a:p>
          <a:p>
            <a:pPr marL="571500" indent="-342900">
              <a:buClr>
                <a:srgbClr val="F47920"/>
              </a:buClr>
              <a:buFontTx/>
              <a:buChar char="►"/>
            </a:pPr>
            <a:r>
              <a:rPr lang="pt-BR" dirty="0"/>
              <a:t>Aplicar um IP, público ou privado, na interface </a:t>
            </a:r>
            <a:r>
              <a:rPr lang="pt-BR" b="1" dirty="0" err="1"/>
              <a:t>mng_eth</a:t>
            </a:r>
            <a:r>
              <a:rPr lang="pt-BR" dirty="0"/>
              <a:t>;</a:t>
            </a:r>
          </a:p>
          <a:p>
            <a:pPr marL="571500" indent="-342900">
              <a:buClr>
                <a:srgbClr val="F47920"/>
              </a:buClr>
              <a:buFontTx/>
              <a:buChar char="►"/>
            </a:pPr>
            <a:r>
              <a:rPr lang="pt-BR" dirty="0"/>
              <a:t>Criar uma rota de saída para os pacotes de gerência, esta pode ser default ou específica para um outro elemento de rede.</a:t>
            </a:r>
          </a:p>
          <a:p>
            <a:endParaRPr lang="pt-BR" dirty="0"/>
          </a:p>
          <a:p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2483410"/>
            <a:ext cx="7200000" cy="369327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ZXAN(config)#interface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endParaRPr lang="en-US" sz="44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)#ip address 172.16.210.1 255.255.255.0</a:t>
            </a:r>
          </a:p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%Info 40439: The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mng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input is not in the same network segment with default</a:t>
            </a:r>
          </a:p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gateway, please modify the default gateway.</a:t>
            </a:r>
          </a:p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)#</a:t>
            </a:r>
          </a:p>
          <a:p>
            <a:pPr marL="571500" indent="-342900">
              <a:buFontTx/>
              <a:buChar char="►"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44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44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route </a:t>
            </a: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&lt;REDE&gt; &lt;MASK&gt; &lt;NEXT-HOP&gt; </a:t>
            </a:r>
          </a:p>
          <a:p>
            <a:pPr marL="571500" indent="-342900">
              <a:buFontTx/>
              <a:buChar char="►"/>
            </a:pPr>
            <a:r>
              <a:rPr lang="en-US" sz="44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ZXAN#show</a:t>
            </a: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 running-config-interface </a:t>
            </a:r>
            <a:r>
              <a:rPr lang="en-US" sz="44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endParaRPr lang="en-US" sz="44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!&lt;if-</a:t>
            </a:r>
            <a:r>
              <a:rPr lang="en-US" sz="44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intf</a:t>
            </a: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&gt;</a:t>
            </a:r>
          </a:p>
          <a:p>
            <a:pPr marL="571500" indent="-342900">
              <a:buFontTx/>
              <a:buChar char="►"/>
            </a:pP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interface </a:t>
            </a:r>
            <a:r>
              <a:rPr lang="en-US" sz="44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endParaRPr lang="en-US" sz="44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  </a:t>
            </a:r>
            <a:r>
              <a:rPr lang="en-US" sz="44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4400" b="1" dirty="0">
                <a:solidFill>
                  <a:prstClr val="black"/>
                </a:solidFill>
                <a:latin typeface="Consolas" panose="020B0609020204030204" pitchFamily="49" charset="0"/>
              </a:rPr>
              <a:t> address 172.16.210.1 255.255.255.0</a:t>
            </a:r>
          </a:p>
          <a:p>
            <a:pPr lvl="0">
              <a:defRPr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&lt;IP&gt; =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Endereço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de IP em forma decimal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xxx.xxx.xxx.xxx</a:t>
            </a:r>
            <a:endParaRPr lang="en-US" sz="44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&lt;MASK&gt; =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Máscara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rede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em forma decimal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xxx.xxx.xxx.xxx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</a:p>
          <a:p>
            <a:pPr>
              <a:defRPr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&lt;REDE&gt; =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Endereço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da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rede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em forma decimal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xxx.xxx.xxx.xxx</a:t>
            </a:r>
            <a:endParaRPr lang="en-US" sz="44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&lt;NEXT-HOP&gt; =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Endereço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do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próximo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salto</a:t>
            </a:r>
            <a:r>
              <a:rPr lang="en-US" sz="4400" dirty="0">
                <a:solidFill>
                  <a:prstClr val="black"/>
                </a:solidFill>
                <a:latin typeface="Consolas" panose="020B0609020204030204" pitchFamily="49" charset="0"/>
              </a:rPr>
              <a:t> em forma decimal </a:t>
            </a:r>
            <a:r>
              <a:rPr lang="en-US" sz="4400" dirty="0" err="1">
                <a:solidFill>
                  <a:prstClr val="black"/>
                </a:solidFill>
                <a:latin typeface="Consolas" panose="020B0609020204030204" pitchFamily="49" charset="0"/>
              </a:rPr>
              <a:t>xxx.xxx.xxx.xxx</a:t>
            </a:r>
            <a:endParaRPr lang="en-US" sz="44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2800" dirty="0">
                <a:solidFill>
                  <a:prstClr val="black"/>
                </a:solidFill>
                <a:latin typeface="Consolas" panose="020B0609020204030204" pitchFamily="49" charset="0"/>
              </a:rPr>
              <a:t>*******</a:t>
            </a:r>
          </a:p>
          <a:p>
            <a:pPr marL="228600"/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0E86701-E9F8-4451-B01F-6F93B8E80BBA}"/>
              </a:ext>
            </a:extLst>
          </p:cNvPr>
          <p:cNvGrpSpPr/>
          <p:nvPr/>
        </p:nvGrpSpPr>
        <p:grpSpPr>
          <a:xfrm>
            <a:off x="8980834" y="1362256"/>
            <a:ext cx="2559103" cy="4399281"/>
            <a:chOff x="8980834" y="1362256"/>
            <a:chExt cx="2559103" cy="4399281"/>
          </a:xfrm>
        </p:grpSpPr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067C42ED-CB7F-4A4A-9265-6BEE8C79A36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83170" y="1362256"/>
              <a:ext cx="2156767" cy="4398553"/>
              <a:chOff x="5029941" y="1125132"/>
              <a:chExt cx="3273758" cy="6676566"/>
            </a:xfrm>
          </p:grpSpPr>
          <p:grpSp>
            <p:nvGrpSpPr>
              <p:cNvPr id="39" name="Agrupar 38">
                <a:extLst>
                  <a:ext uri="{FF2B5EF4-FFF2-40B4-BE49-F238E27FC236}">
                    <a16:creationId xmlns:a16="http://schemas.microsoft.com/office/drawing/2014/main" id="{E4CD246D-F6B3-4A9B-A421-73A876CB83F9}"/>
                  </a:ext>
                </a:extLst>
              </p:cNvPr>
              <p:cNvGrpSpPr/>
              <p:nvPr/>
            </p:nvGrpSpPr>
            <p:grpSpPr>
              <a:xfrm>
                <a:off x="5380301" y="1125132"/>
                <a:ext cx="1950720" cy="1974521"/>
                <a:chOff x="7081669" y="213575"/>
                <a:chExt cx="1950720" cy="1974521"/>
              </a:xfrm>
            </p:grpSpPr>
            <p:grpSp>
              <p:nvGrpSpPr>
                <p:cNvPr id="40" name="Agrupar 39">
                  <a:extLst>
                    <a:ext uri="{FF2B5EF4-FFF2-40B4-BE49-F238E27FC236}">
                      <a16:creationId xmlns:a16="http://schemas.microsoft.com/office/drawing/2014/main" id="{65B2F704-6597-4F4E-BB9A-EA05E96D5F4A}"/>
                    </a:ext>
                  </a:extLst>
                </p:cNvPr>
                <p:cNvGrpSpPr/>
                <p:nvPr/>
              </p:nvGrpSpPr>
              <p:grpSpPr>
                <a:xfrm>
                  <a:off x="7081669" y="213575"/>
                  <a:ext cx="1950720" cy="1974521"/>
                  <a:chOff x="6488631" y="2183333"/>
                  <a:chExt cx="1950720" cy="1974521"/>
                </a:xfrm>
              </p:grpSpPr>
              <p:pic>
                <p:nvPicPr>
                  <p:cNvPr id="42" name="Picture 10" descr="C:\Users\ecoffey\AppData\Local\Temp\Rar$DRa0.799\30014_Device_content_switch_default_256.png">
                    <a:extLst>
                      <a:ext uri="{FF2B5EF4-FFF2-40B4-BE49-F238E27FC236}">
                        <a16:creationId xmlns:a16="http://schemas.microsoft.com/office/drawing/2014/main" id="{358107E0-35A5-4B33-8D0F-BD141D7EF69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488631" y="2207135"/>
                    <a:ext cx="1950720" cy="195071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3" name="Picture 10" descr="C:\Users\ecoffey\AppData\Local\Temp\Rar$DRa0.762\30031_Device_generic_default_256.png">
                    <a:extLst>
                      <a:ext uri="{FF2B5EF4-FFF2-40B4-BE49-F238E27FC236}">
                        <a16:creationId xmlns:a16="http://schemas.microsoft.com/office/drawing/2014/main" id="{8FDB84D3-CA7E-4ACF-A173-E37F5331E93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799688" y="2183333"/>
                    <a:ext cx="1328400" cy="132840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41" name="Imagem 40">
                  <a:extLst>
                    <a:ext uri="{FF2B5EF4-FFF2-40B4-BE49-F238E27FC236}">
                      <a16:creationId xmlns:a16="http://schemas.microsoft.com/office/drawing/2014/main" id="{EC31DD67-3231-41E4-9C71-ED17BC0A49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50348" y="604815"/>
                  <a:ext cx="821933" cy="821932"/>
                </a:xfrm>
                <a:prstGeom prst="rect">
                  <a:avLst/>
                </a:prstGeom>
              </p:spPr>
            </p:pic>
          </p:grpSp>
          <p:pic>
            <p:nvPicPr>
              <p:cNvPr id="44" name="Picture 10" descr="C:\Users\ecoffey\AppData\Local\Temp\Rar$DRa0.608\30080_Device_switch_default_256.png">
                <a:extLst>
                  <a:ext uri="{FF2B5EF4-FFF2-40B4-BE49-F238E27FC236}">
                    <a16:creationId xmlns:a16="http://schemas.microsoft.com/office/drawing/2014/main" id="{4BE063C0-7B12-4098-8E4F-76796CDBD4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7154" b="26465"/>
              <a:stretch/>
            </p:blipFill>
            <p:spPr bwMode="auto">
              <a:xfrm>
                <a:off x="5380301" y="4014012"/>
                <a:ext cx="1950720" cy="9047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10" descr="C:\Users\ecoffey\AppData\Local\Temp\Rar$DRa1.653\30059_Device_laptop_3145_default_256.png">
                <a:extLst>
                  <a:ext uri="{FF2B5EF4-FFF2-40B4-BE49-F238E27FC236}">
                    <a16:creationId xmlns:a16="http://schemas.microsoft.com/office/drawing/2014/main" id="{1A7BFD57-3137-4D35-A072-A7EC33A289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4498" y="6582497"/>
                <a:ext cx="1219201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48" name="Conector reto 47">
                <a:extLst>
                  <a:ext uri="{FF2B5EF4-FFF2-40B4-BE49-F238E27FC236}">
                    <a16:creationId xmlns:a16="http://schemas.microsoft.com/office/drawing/2014/main" id="{AADE52A9-0733-4642-8E2B-763FBED637FE}"/>
                  </a:ext>
                </a:extLst>
              </p:cNvPr>
              <p:cNvCxnSpPr>
                <a:cxnSpLocks/>
                <a:stCxn id="42" idx="2"/>
                <a:endCxn id="44" idx="0"/>
              </p:cNvCxnSpPr>
              <p:nvPr/>
            </p:nvCxnSpPr>
            <p:spPr>
              <a:xfrm>
                <a:off x="6355661" y="3099653"/>
                <a:ext cx="0" cy="914359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ector reto 48">
                <a:extLst>
                  <a:ext uri="{FF2B5EF4-FFF2-40B4-BE49-F238E27FC236}">
                    <a16:creationId xmlns:a16="http://schemas.microsoft.com/office/drawing/2014/main" id="{00B2E46C-508C-455C-871C-64A90FF33661}"/>
                  </a:ext>
                </a:extLst>
              </p:cNvPr>
              <p:cNvCxnSpPr>
                <a:cxnSpLocks/>
                <a:stCxn id="44" idx="2"/>
                <a:endCxn id="29" idx="0"/>
              </p:cNvCxnSpPr>
              <p:nvPr/>
            </p:nvCxnSpPr>
            <p:spPr>
              <a:xfrm>
                <a:off x="6355662" y="4918775"/>
                <a:ext cx="6358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ector reto 49">
                <a:extLst>
                  <a:ext uri="{FF2B5EF4-FFF2-40B4-BE49-F238E27FC236}">
                    <a16:creationId xmlns:a16="http://schemas.microsoft.com/office/drawing/2014/main" id="{AF2F7926-0E77-43E6-916D-504CEFF28558}"/>
                  </a:ext>
                </a:extLst>
              </p:cNvPr>
              <p:cNvCxnSpPr>
                <a:cxnSpLocks/>
                <a:stCxn id="44" idx="2"/>
                <a:endCxn id="45" idx="0"/>
              </p:cNvCxnSpPr>
              <p:nvPr/>
            </p:nvCxnSpPr>
            <p:spPr>
              <a:xfrm>
                <a:off x="6355662" y="4918775"/>
                <a:ext cx="1338438" cy="1663722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ector reto 50">
                <a:extLst>
                  <a:ext uri="{FF2B5EF4-FFF2-40B4-BE49-F238E27FC236}">
                    <a16:creationId xmlns:a16="http://schemas.microsoft.com/office/drawing/2014/main" id="{9A7DE608-43A1-46C0-B363-976AD3F2DEBC}"/>
                  </a:ext>
                </a:extLst>
              </p:cNvPr>
              <p:cNvCxnSpPr>
                <a:cxnSpLocks/>
                <a:stCxn id="44" idx="2"/>
                <a:endCxn id="28" idx="0"/>
              </p:cNvCxnSpPr>
              <p:nvPr/>
            </p:nvCxnSpPr>
            <p:spPr>
              <a:xfrm flipH="1">
                <a:off x="5029941" y="4918775"/>
                <a:ext cx="1325721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8" name="Picture 10" descr="C:\Users\ecoffey\AppData\Local\Temp\Rar$DRa0.175\30088_Device_terminal_default_256.png">
              <a:extLst>
                <a:ext uri="{FF2B5EF4-FFF2-40B4-BE49-F238E27FC236}">
                  <a16:creationId xmlns:a16="http://schemas.microsoft.com/office/drawing/2014/main" id="{43B82945-E1C9-41B5-8D23-4E2835CA17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083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0" descr="C:\Users\ecoffey\AppData\Local\Temp\Rar$DRa0.324\30072_Device_server_default_256.png">
              <a:extLst>
                <a:ext uri="{FF2B5EF4-FFF2-40B4-BE49-F238E27FC236}">
                  <a16:creationId xmlns:a16="http://schemas.microsoft.com/office/drawing/2014/main" id="{C531A9DC-C157-4532-AEBE-FB0CEA5DAE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841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5050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Gerência Out-</a:t>
            </a:r>
            <a:r>
              <a:rPr lang="pt-BR" dirty="0" err="1"/>
              <a:t>of</a:t>
            </a:r>
            <a:r>
              <a:rPr lang="pt-BR" dirty="0"/>
              <a:t>-</a:t>
            </a:r>
            <a:r>
              <a:rPr lang="pt-BR" dirty="0" err="1"/>
              <a:t>band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1025388"/>
            <a:ext cx="7199999" cy="51515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o IP 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mgmt_eth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address 172.16.210.1 255.255.255.0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Rota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estática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ZXAN(config)#ip route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vrf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mng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0.0.0.0 0.0.0.0 172.16.210.2</a:t>
            </a:r>
          </a:p>
          <a:p>
            <a:pPr lvl="0">
              <a:defRPr/>
            </a:pP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r>
              <a:rPr lang="pt-BR" sz="1200" b="1" dirty="0">
                <a:latin typeface="Consolas" panose="020B0609020204030204" pitchFamily="49" charset="0"/>
              </a:rPr>
              <a:t>ZXAN</a:t>
            </a:r>
            <a:r>
              <a:rPr lang="pt-BR" sz="1200" dirty="0">
                <a:latin typeface="Consolas" panose="020B0609020204030204" pitchFamily="49" charset="0"/>
              </a:rPr>
              <a:t>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)#show </a:t>
            </a:r>
            <a:r>
              <a:rPr lang="pt-BR" sz="1200" dirty="0" err="1">
                <a:latin typeface="Consolas" panose="020B0609020204030204" pitchFamily="49" charset="0"/>
              </a:rPr>
              <a:t>ip</a:t>
            </a:r>
            <a:r>
              <a:rPr lang="pt-BR" sz="1200" dirty="0">
                <a:latin typeface="Consolas" panose="020B0609020204030204" pitchFamily="49" charset="0"/>
              </a:rPr>
              <a:t> interface </a:t>
            </a:r>
            <a:r>
              <a:rPr lang="pt-BR" sz="1200" dirty="0" err="1">
                <a:latin typeface="Consolas" panose="020B0609020204030204" pitchFamily="49" charset="0"/>
              </a:rPr>
              <a:t>mgmt_eth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</a:p>
          <a:p>
            <a:r>
              <a:rPr lang="pt-BR" sz="1200" dirty="0" err="1">
                <a:latin typeface="Consolas" panose="020B0609020204030204" pitchFamily="49" charset="0"/>
              </a:rPr>
              <a:t>mgmt_eth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AdminStatus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up</a:t>
            </a:r>
            <a:r>
              <a:rPr lang="pt-BR" sz="1200" dirty="0">
                <a:latin typeface="Consolas" panose="020B0609020204030204" pitchFamily="49" charset="0"/>
              </a:rPr>
              <a:t>, </a:t>
            </a:r>
            <a:r>
              <a:rPr lang="pt-BR" sz="1200" dirty="0" err="1">
                <a:latin typeface="Consolas" panose="020B0609020204030204" pitchFamily="49" charset="0"/>
              </a:rPr>
              <a:t>PhyStatus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up</a:t>
            </a:r>
            <a:r>
              <a:rPr lang="pt-BR" sz="1200" dirty="0">
                <a:latin typeface="Consolas" panose="020B0609020204030204" pitchFamily="49" charset="0"/>
              </a:rPr>
              <a:t>, </a:t>
            </a:r>
            <a:r>
              <a:rPr lang="pt-BR" sz="1200" dirty="0" err="1">
                <a:latin typeface="Consolas" panose="020B0609020204030204" pitchFamily="49" charset="0"/>
              </a:rPr>
              <a:t>line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protocol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up</a:t>
            </a:r>
            <a:r>
              <a:rPr lang="pt-BR" sz="1200" dirty="0">
                <a:latin typeface="Consolas" panose="020B0609020204030204" pitchFamily="49" charset="0"/>
              </a:rPr>
              <a:t>, IPv4 </a:t>
            </a:r>
            <a:r>
              <a:rPr lang="pt-BR" sz="1200" dirty="0" err="1">
                <a:latin typeface="Consolas" panose="020B0609020204030204" pitchFamily="49" charset="0"/>
              </a:rPr>
              <a:t>protocol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up</a:t>
            </a:r>
            <a:endParaRPr lang="pt-BR" sz="1200" dirty="0">
              <a:latin typeface="Consolas" panose="020B0609020204030204" pitchFamily="49" charset="0"/>
            </a:endParaRPr>
          </a:p>
          <a:p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ip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vrf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forwarding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mng</a:t>
            </a:r>
            <a:r>
              <a:rPr lang="pt-BR" sz="1200" dirty="0">
                <a:latin typeface="Consolas" panose="020B0609020204030204" pitchFamily="49" charset="0"/>
              </a:rPr>
              <a:t> Internet </a:t>
            </a:r>
            <a:r>
              <a:rPr lang="pt-BR" sz="1200" dirty="0" err="1">
                <a:latin typeface="Consolas" panose="020B0609020204030204" pitchFamily="49" charset="0"/>
              </a:rPr>
              <a:t>address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172.16.210.0/24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</a:p>
          <a:p>
            <a:r>
              <a:rPr lang="pt-BR" sz="1200" dirty="0">
                <a:latin typeface="Consolas" panose="020B0609020204030204" pitchFamily="49" charset="0"/>
              </a:rPr>
              <a:t>Broadcast </a:t>
            </a:r>
            <a:r>
              <a:rPr lang="pt-BR" sz="1200" dirty="0" err="1">
                <a:latin typeface="Consolas" panose="020B0609020204030204" pitchFamily="49" charset="0"/>
              </a:rPr>
              <a:t>address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is</a:t>
            </a:r>
            <a:r>
              <a:rPr lang="pt-BR" sz="1200" dirty="0">
                <a:latin typeface="Consolas" panose="020B0609020204030204" pitchFamily="49" charset="0"/>
              </a:rPr>
              <a:t> 255.255.255.255</a:t>
            </a:r>
          </a:p>
          <a:p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Address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determined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by</a:t>
            </a:r>
            <a:r>
              <a:rPr lang="pt-BR" sz="1200" dirty="0">
                <a:latin typeface="Consolas" panose="020B0609020204030204" pitchFamily="49" charset="0"/>
              </a:rPr>
              <a:t> setup </a:t>
            </a:r>
            <a:r>
              <a:rPr lang="pt-BR" sz="1200" dirty="0" err="1">
                <a:latin typeface="Consolas" panose="020B0609020204030204" pitchFamily="49" charset="0"/>
              </a:rPr>
              <a:t>command</a:t>
            </a:r>
            <a:r>
              <a:rPr lang="pt-BR" sz="1200" dirty="0">
                <a:latin typeface="Consolas" panose="020B0609020204030204" pitchFamily="49" charset="0"/>
              </a:rPr>
              <a:t> IP MTU 1500 bytes </a:t>
            </a:r>
          </a:p>
          <a:p>
            <a:r>
              <a:rPr lang="pt-BR" sz="1200" b="1" dirty="0">
                <a:latin typeface="Consolas" panose="020B0609020204030204" pitchFamily="49" charset="0"/>
              </a:rPr>
              <a:t>ZXAN</a:t>
            </a:r>
            <a:r>
              <a:rPr lang="pt-BR" sz="1200" dirty="0">
                <a:latin typeface="Consolas" panose="020B0609020204030204" pitchFamily="49" charset="0"/>
              </a:rPr>
              <a:t>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)#exit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aphicFrame>
        <p:nvGraphicFramePr>
          <p:cNvPr id="86" name="Tabela 85">
            <a:extLst>
              <a:ext uri="{FF2B5EF4-FFF2-40B4-BE49-F238E27FC236}">
                <a16:creationId xmlns:a16="http://schemas.microsoft.com/office/drawing/2014/main" id="{1776DA8D-9915-4C4A-B65C-5AB9811F27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72193"/>
              </p:ext>
            </p:extLst>
          </p:nvPr>
        </p:nvGraphicFramePr>
        <p:xfrm>
          <a:off x="8269542" y="124111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mng_eth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interface gei-1/</a:t>
                      </a:r>
                      <a:r>
                        <a:rPr lang="pt-BR" sz="1600" b="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SLOT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/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PORTA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92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protocol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routing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115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Gerência </a:t>
            </a:r>
            <a:r>
              <a:rPr lang="pt-BR" dirty="0" err="1"/>
              <a:t>In-band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458022"/>
          </a:xfrm>
        </p:spPr>
        <p:txBody>
          <a:bodyPr/>
          <a:lstStyle/>
          <a:p>
            <a:r>
              <a:rPr lang="pt-BR" dirty="0"/>
              <a:t>A configuração da gerência </a:t>
            </a:r>
            <a:r>
              <a:rPr lang="pt-BR" dirty="0" err="1"/>
              <a:t>in-band</a:t>
            </a:r>
            <a:r>
              <a:rPr lang="pt-BR" dirty="0"/>
              <a:t> é bem similar, com exceção de que, antes de configurar o IP é necessário criar uma VLAN e aplica-la na porta de </a:t>
            </a:r>
            <a:r>
              <a:rPr lang="pt-BR" dirty="0" err="1"/>
              <a:t>uplink</a:t>
            </a:r>
            <a:r>
              <a:rPr lang="pt-BR" dirty="0"/>
              <a:t> por onde está chegando a rede de gerência.</a:t>
            </a:r>
          </a:p>
          <a:p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2663080"/>
            <a:ext cx="7200000" cy="35136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&lt;VLANID&gt;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&lt;TIPO&gt;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-1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/&lt;SLOT&gt;/&lt;PORTA&gt;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tag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&lt;VLANID&gt;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Número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da VLAN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&lt;TIPO&gt;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Tipo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da porta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xgei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&lt;SLOT&gt;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slot 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placa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com porta de uplink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&lt;PORTA&gt;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Número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da porta de uplink que se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deseja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atrelar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 VLAN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37E911B2-D276-4AE0-AB78-95394926A1D3}"/>
              </a:ext>
            </a:extLst>
          </p:cNvPr>
          <p:cNvGrpSpPr/>
          <p:nvPr/>
        </p:nvGrpSpPr>
        <p:grpSpPr>
          <a:xfrm>
            <a:off x="8980834" y="1362256"/>
            <a:ext cx="2559103" cy="4399281"/>
            <a:chOff x="8980834" y="1362256"/>
            <a:chExt cx="2559103" cy="4399281"/>
          </a:xfrm>
        </p:grpSpPr>
        <p:grpSp>
          <p:nvGrpSpPr>
            <p:cNvPr id="65" name="Agrupar 64">
              <a:extLst>
                <a:ext uri="{FF2B5EF4-FFF2-40B4-BE49-F238E27FC236}">
                  <a16:creationId xmlns:a16="http://schemas.microsoft.com/office/drawing/2014/main" id="{0384D780-AAC6-45D3-AD7D-EA05BA62A2E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83170" y="1362256"/>
              <a:ext cx="2156767" cy="4398553"/>
              <a:chOff x="5029941" y="1125132"/>
              <a:chExt cx="3273758" cy="6676566"/>
            </a:xfrm>
          </p:grpSpPr>
          <p:grpSp>
            <p:nvGrpSpPr>
              <p:cNvPr id="68" name="Agrupar 67">
                <a:extLst>
                  <a:ext uri="{FF2B5EF4-FFF2-40B4-BE49-F238E27FC236}">
                    <a16:creationId xmlns:a16="http://schemas.microsoft.com/office/drawing/2014/main" id="{8E7CD1B1-7DBE-4E60-9410-F085563FB4C4}"/>
                  </a:ext>
                </a:extLst>
              </p:cNvPr>
              <p:cNvGrpSpPr/>
              <p:nvPr/>
            </p:nvGrpSpPr>
            <p:grpSpPr>
              <a:xfrm>
                <a:off x="5380301" y="1125132"/>
                <a:ext cx="1950720" cy="1974521"/>
                <a:chOff x="7081669" y="213575"/>
                <a:chExt cx="1950720" cy="1974521"/>
              </a:xfrm>
            </p:grpSpPr>
            <p:grpSp>
              <p:nvGrpSpPr>
                <p:cNvPr id="75" name="Agrupar 74">
                  <a:extLst>
                    <a:ext uri="{FF2B5EF4-FFF2-40B4-BE49-F238E27FC236}">
                      <a16:creationId xmlns:a16="http://schemas.microsoft.com/office/drawing/2014/main" id="{58CE1052-60FC-4829-9253-57FC921D8CC5}"/>
                    </a:ext>
                  </a:extLst>
                </p:cNvPr>
                <p:cNvGrpSpPr/>
                <p:nvPr/>
              </p:nvGrpSpPr>
              <p:grpSpPr>
                <a:xfrm>
                  <a:off x="7081669" y="213575"/>
                  <a:ext cx="1950720" cy="1974521"/>
                  <a:chOff x="6488631" y="2183333"/>
                  <a:chExt cx="1950720" cy="1974521"/>
                </a:xfrm>
              </p:grpSpPr>
              <p:pic>
                <p:nvPicPr>
                  <p:cNvPr id="77" name="Picture 10" descr="C:\Users\ecoffey\AppData\Local\Temp\Rar$DRa0.799\30014_Device_content_switch_default_256.png">
                    <a:extLst>
                      <a:ext uri="{FF2B5EF4-FFF2-40B4-BE49-F238E27FC236}">
                        <a16:creationId xmlns:a16="http://schemas.microsoft.com/office/drawing/2014/main" id="{EAB75BFD-D380-4ED8-99C5-A86747A68E5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488631" y="2207135"/>
                    <a:ext cx="1950720" cy="195071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78" name="Picture 10" descr="C:\Users\ecoffey\AppData\Local\Temp\Rar$DRa0.762\30031_Device_generic_default_256.png">
                    <a:extLst>
                      <a:ext uri="{FF2B5EF4-FFF2-40B4-BE49-F238E27FC236}">
                        <a16:creationId xmlns:a16="http://schemas.microsoft.com/office/drawing/2014/main" id="{C59B645E-120B-4601-944F-C2F6DF17F98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799688" y="2183333"/>
                    <a:ext cx="1328400" cy="132840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76" name="Imagem 75">
                  <a:extLst>
                    <a:ext uri="{FF2B5EF4-FFF2-40B4-BE49-F238E27FC236}">
                      <a16:creationId xmlns:a16="http://schemas.microsoft.com/office/drawing/2014/main" id="{C05F24D3-19BA-4DCE-9315-6E47DC8C55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50348" y="604815"/>
                  <a:ext cx="821933" cy="821932"/>
                </a:xfrm>
                <a:prstGeom prst="rect">
                  <a:avLst/>
                </a:prstGeom>
              </p:spPr>
            </p:pic>
          </p:grpSp>
          <p:pic>
            <p:nvPicPr>
              <p:cNvPr id="69" name="Picture 10" descr="C:\Users\ecoffey\AppData\Local\Temp\Rar$DRa0.608\30080_Device_switch_default_256.png">
                <a:extLst>
                  <a:ext uri="{FF2B5EF4-FFF2-40B4-BE49-F238E27FC236}">
                    <a16:creationId xmlns:a16="http://schemas.microsoft.com/office/drawing/2014/main" id="{F3D97AC2-88EB-4634-9C8B-BFD53BBF99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7154" b="26465"/>
              <a:stretch/>
            </p:blipFill>
            <p:spPr bwMode="auto">
              <a:xfrm>
                <a:off x="5380301" y="4014012"/>
                <a:ext cx="1950720" cy="9047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0" descr="C:\Users\ecoffey\AppData\Local\Temp\Rar$DRa1.653\30059_Device_laptop_3145_default_256.png">
                <a:extLst>
                  <a:ext uri="{FF2B5EF4-FFF2-40B4-BE49-F238E27FC236}">
                    <a16:creationId xmlns:a16="http://schemas.microsoft.com/office/drawing/2014/main" id="{B250D000-DB55-4BEE-A9D1-FC785D0D55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4498" y="6582497"/>
                <a:ext cx="1219201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1" name="Conector reto 70">
                <a:extLst>
                  <a:ext uri="{FF2B5EF4-FFF2-40B4-BE49-F238E27FC236}">
                    <a16:creationId xmlns:a16="http://schemas.microsoft.com/office/drawing/2014/main" id="{D354D86C-C25C-41DE-B149-3839A70459B6}"/>
                  </a:ext>
                </a:extLst>
              </p:cNvPr>
              <p:cNvCxnSpPr>
                <a:cxnSpLocks/>
                <a:stCxn id="77" idx="2"/>
                <a:endCxn id="69" idx="0"/>
              </p:cNvCxnSpPr>
              <p:nvPr/>
            </p:nvCxnSpPr>
            <p:spPr>
              <a:xfrm>
                <a:off x="6355661" y="3099653"/>
                <a:ext cx="0" cy="914359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ector reto 71">
                <a:extLst>
                  <a:ext uri="{FF2B5EF4-FFF2-40B4-BE49-F238E27FC236}">
                    <a16:creationId xmlns:a16="http://schemas.microsoft.com/office/drawing/2014/main" id="{53A7A114-15B7-4EBB-9DB2-8D5033992885}"/>
                  </a:ext>
                </a:extLst>
              </p:cNvPr>
              <p:cNvCxnSpPr>
                <a:cxnSpLocks/>
                <a:stCxn id="69" idx="2"/>
                <a:endCxn id="67" idx="0"/>
              </p:cNvCxnSpPr>
              <p:nvPr/>
            </p:nvCxnSpPr>
            <p:spPr>
              <a:xfrm>
                <a:off x="6355662" y="4918775"/>
                <a:ext cx="6358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ector reto 72">
                <a:extLst>
                  <a:ext uri="{FF2B5EF4-FFF2-40B4-BE49-F238E27FC236}">
                    <a16:creationId xmlns:a16="http://schemas.microsoft.com/office/drawing/2014/main" id="{90068E03-2A29-4F5E-99E2-C77E38CC8CFC}"/>
                  </a:ext>
                </a:extLst>
              </p:cNvPr>
              <p:cNvCxnSpPr>
                <a:cxnSpLocks/>
                <a:stCxn id="69" idx="2"/>
                <a:endCxn id="70" idx="0"/>
              </p:cNvCxnSpPr>
              <p:nvPr/>
            </p:nvCxnSpPr>
            <p:spPr>
              <a:xfrm>
                <a:off x="6355662" y="4918775"/>
                <a:ext cx="1338438" cy="1663722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ector reto 73">
                <a:extLst>
                  <a:ext uri="{FF2B5EF4-FFF2-40B4-BE49-F238E27FC236}">
                    <a16:creationId xmlns:a16="http://schemas.microsoft.com/office/drawing/2014/main" id="{C554EBE6-B048-42EA-B979-8E0E3C57058C}"/>
                  </a:ext>
                </a:extLst>
              </p:cNvPr>
              <p:cNvCxnSpPr>
                <a:cxnSpLocks/>
                <a:stCxn id="69" idx="2"/>
                <a:endCxn id="66" idx="0"/>
              </p:cNvCxnSpPr>
              <p:nvPr/>
            </p:nvCxnSpPr>
            <p:spPr>
              <a:xfrm flipH="1">
                <a:off x="5029941" y="4918775"/>
                <a:ext cx="1325721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6" name="Picture 10" descr="C:\Users\ecoffey\AppData\Local\Temp\Rar$DRa0.175\30088_Device_terminal_default_256.png">
              <a:extLst>
                <a:ext uri="{FF2B5EF4-FFF2-40B4-BE49-F238E27FC236}">
                  <a16:creationId xmlns:a16="http://schemas.microsoft.com/office/drawing/2014/main" id="{4B308112-3AD3-4AFF-B1C7-C1125438FF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083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10" descr="C:\Users\ecoffey\AppData\Local\Temp\Rar$DRa0.324\30072_Device_server_default_256.png">
              <a:extLst>
                <a:ext uri="{FF2B5EF4-FFF2-40B4-BE49-F238E27FC236}">
                  <a16:creationId xmlns:a16="http://schemas.microsoft.com/office/drawing/2014/main" id="{D8C30E7D-0907-443C-AC08-45F7827065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841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61506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Gerência </a:t>
            </a:r>
            <a:r>
              <a:rPr lang="pt-BR" dirty="0" err="1"/>
              <a:t>In-band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458306"/>
          </a:xfrm>
        </p:spPr>
        <p:txBody>
          <a:bodyPr>
            <a:normAutofit/>
          </a:bodyPr>
          <a:lstStyle/>
          <a:p>
            <a:r>
              <a:rPr lang="pt-BR" dirty="0"/>
              <a:t>Depois de criada a VLAN, já podemos aplicar o IP em sua interface e criar a rota de saída, igual a gerência out-</a:t>
            </a:r>
            <a:r>
              <a:rPr lang="pt-BR" dirty="0" err="1"/>
              <a:t>of</a:t>
            </a:r>
            <a:r>
              <a:rPr lang="pt-BR" dirty="0"/>
              <a:t>-</a:t>
            </a:r>
            <a:r>
              <a:rPr lang="pt-BR" dirty="0" err="1"/>
              <a:t>band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1DBBE6B5-1203-4DA7-A385-4F3B8326D09E}"/>
              </a:ext>
            </a:extLst>
          </p:cNvPr>
          <p:cNvGrpSpPr/>
          <p:nvPr/>
        </p:nvGrpSpPr>
        <p:grpSpPr>
          <a:xfrm>
            <a:off x="8980834" y="1362256"/>
            <a:ext cx="2559103" cy="4399281"/>
            <a:chOff x="8980834" y="1362256"/>
            <a:chExt cx="2559103" cy="4399281"/>
          </a:xfrm>
        </p:grpSpPr>
        <p:grpSp>
          <p:nvGrpSpPr>
            <p:cNvPr id="65" name="Agrupar 64">
              <a:extLst>
                <a:ext uri="{FF2B5EF4-FFF2-40B4-BE49-F238E27FC236}">
                  <a16:creationId xmlns:a16="http://schemas.microsoft.com/office/drawing/2014/main" id="{B7B4A4FE-76E8-4977-8A45-9F53994920E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383170" y="1362256"/>
              <a:ext cx="2156767" cy="4398553"/>
              <a:chOff x="5029941" y="1125132"/>
              <a:chExt cx="3273758" cy="6676566"/>
            </a:xfrm>
          </p:grpSpPr>
          <p:grpSp>
            <p:nvGrpSpPr>
              <p:cNvPr id="68" name="Agrupar 67">
                <a:extLst>
                  <a:ext uri="{FF2B5EF4-FFF2-40B4-BE49-F238E27FC236}">
                    <a16:creationId xmlns:a16="http://schemas.microsoft.com/office/drawing/2014/main" id="{097E5EC4-2A6A-4D28-9631-42E9D7B4CAFB}"/>
                  </a:ext>
                </a:extLst>
              </p:cNvPr>
              <p:cNvGrpSpPr/>
              <p:nvPr/>
            </p:nvGrpSpPr>
            <p:grpSpPr>
              <a:xfrm>
                <a:off x="5380301" y="1125132"/>
                <a:ext cx="1950720" cy="1974521"/>
                <a:chOff x="7081669" y="213575"/>
                <a:chExt cx="1950720" cy="1974521"/>
              </a:xfrm>
            </p:grpSpPr>
            <p:grpSp>
              <p:nvGrpSpPr>
                <p:cNvPr id="75" name="Agrupar 74">
                  <a:extLst>
                    <a:ext uri="{FF2B5EF4-FFF2-40B4-BE49-F238E27FC236}">
                      <a16:creationId xmlns:a16="http://schemas.microsoft.com/office/drawing/2014/main" id="{066B965A-4092-4070-B19C-96313B498824}"/>
                    </a:ext>
                  </a:extLst>
                </p:cNvPr>
                <p:cNvGrpSpPr/>
                <p:nvPr/>
              </p:nvGrpSpPr>
              <p:grpSpPr>
                <a:xfrm>
                  <a:off x="7081669" y="213575"/>
                  <a:ext cx="1950720" cy="1974521"/>
                  <a:chOff x="6488631" y="2183333"/>
                  <a:chExt cx="1950720" cy="1974521"/>
                </a:xfrm>
              </p:grpSpPr>
              <p:pic>
                <p:nvPicPr>
                  <p:cNvPr id="77" name="Picture 10" descr="C:\Users\ecoffey\AppData\Local\Temp\Rar$DRa0.799\30014_Device_content_switch_default_256.png">
                    <a:extLst>
                      <a:ext uri="{FF2B5EF4-FFF2-40B4-BE49-F238E27FC236}">
                        <a16:creationId xmlns:a16="http://schemas.microsoft.com/office/drawing/2014/main" id="{16E1BA13-DD8C-47C3-B50D-5FBF42F3981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488631" y="2207135"/>
                    <a:ext cx="1950720" cy="195071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78" name="Picture 10" descr="C:\Users\ecoffey\AppData\Local\Temp\Rar$DRa0.762\30031_Device_generic_default_256.png">
                    <a:extLst>
                      <a:ext uri="{FF2B5EF4-FFF2-40B4-BE49-F238E27FC236}">
                        <a16:creationId xmlns:a16="http://schemas.microsoft.com/office/drawing/2014/main" id="{5BE70D50-68A3-4679-BD14-1CF6EA15EB0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799688" y="2183333"/>
                    <a:ext cx="1328400" cy="132840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76" name="Imagem 75">
                  <a:extLst>
                    <a:ext uri="{FF2B5EF4-FFF2-40B4-BE49-F238E27FC236}">
                      <a16:creationId xmlns:a16="http://schemas.microsoft.com/office/drawing/2014/main" id="{8145227C-EA3F-4F23-9BA3-2BF3E24427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50348" y="604815"/>
                  <a:ext cx="821933" cy="821932"/>
                </a:xfrm>
                <a:prstGeom prst="rect">
                  <a:avLst/>
                </a:prstGeom>
              </p:spPr>
            </p:pic>
          </p:grpSp>
          <p:pic>
            <p:nvPicPr>
              <p:cNvPr id="69" name="Picture 10" descr="C:\Users\ecoffey\AppData\Local\Temp\Rar$DRa0.608\30080_Device_switch_default_256.png">
                <a:extLst>
                  <a:ext uri="{FF2B5EF4-FFF2-40B4-BE49-F238E27FC236}">
                    <a16:creationId xmlns:a16="http://schemas.microsoft.com/office/drawing/2014/main" id="{6CE655AA-E73D-43EA-AF6D-8987116D4A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7154" b="26465"/>
              <a:stretch/>
            </p:blipFill>
            <p:spPr bwMode="auto">
              <a:xfrm>
                <a:off x="5380301" y="4014012"/>
                <a:ext cx="1950720" cy="9047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0" descr="C:\Users\ecoffey\AppData\Local\Temp\Rar$DRa1.653\30059_Device_laptop_3145_default_256.png">
                <a:extLst>
                  <a:ext uri="{FF2B5EF4-FFF2-40B4-BE49-F238E27FC236}">
                    <a16:creationId xmlns:a16="http://schemas.microsoft.com/office/drawing/2014/main" id="{6BD7757C-78BC-410C-AA10-8BE7C1B916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4498" y="6582497"/>
                <a:ext cx="1219201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1" name="Conector reto 70">
                <a:extLst>
                  <a:ext uri="{FF2B5EF4-FFF2-40B4-BE49-F238E27FC236}">
                    <a16:creationId xmlns:a16="http://schemas.microsoft.com/office/drawing/2014/main" id="{47A2FD22-322B-4A0B-934E-5CC0128A506C}"/>
                  </a:ext>
                </a:extLst>
              </p:cNvPr>
              <p:cNvCxnSpPr>
                <a:cxnSpLocks/>
                <a:stCxn id="77" idx="2"/>
                <a:endCxn id="69" idx="0"/>
              </p:cNvCxnSpPr>
              <p:nvPr/>
            </p:nvCxnSpPr>
            <p:spPr>
              <a:xfrm>
                <a:off x="6355661" y="3099653"/>
                <a:ext cx="0" cy="914359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ector reto 71">
                <a:extLst>
                  <a:ext uri="{FF2B5EF4-FFF2-40B4-BE49-F238E27FC236}">
                    <a16:creationId xmlns:a16="http://schemas.microsoft.com/office/drawing/2014/main" id="{FF7D4D9C-540E-4A44-A58C-E3A4A5DFCF27}"/>
                  </a:ext>
                </a:extLst>
              </p:cNvPr>
              <p:cNvCxnSpPr>
                <a:cxnSpLocks/>
                <a:stCxn id="69" idx="2"/>
                <a:endCxn id="67" idx="0"/>
              </p:cNvCxnSpPr>
              <p:nvPr/>
            </p:nvCxnSpPr>
            <p:spPr>
              <a:xfrm>
                <a:off x="6355662" y="4918775"/>
                <a:ext cx="6358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ector reto 72">
                <a:extLst>
                  <a:ext uri="{FF2B5EF4-FFF2-40B4-BE49-F238E27FC236}">
                    <a16:creationId xmlns:a16="http://schemas.microsoft.com/office/drawing/2014/main" id="{0DA345E2-C2A6-4DD6-98A8-3EB794A21065}"/>
                  </a:ext>
                </a:extLst>
              </p:cNvPr>
              <p:cNvCxnSpPr>
                <a:cxnSpLocks/>
                <a:stCxn id="69" idx="2"/>
                <a:endCxn id="70" idx="0"/>
              </p:cNvCxnSpPr>
              <p:nvPr/>
            </p:nvCxnSpPr>
            <p:spPr>
              <a:xfrm>
                <a:off x="6355662" y="4918775"/>
                <a:ext cx="1338438" cy="1663722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ector reto 73">
                <a:extLst>
                  <a:ext uri="{FF2B5EF4-FFF2-40B4-BE49-F238E27FC236}">
                    <a16:creationId xmlns:a16="http://schemas.microsoft.com/office/drawing/2014/main" id="{99F80758-19CA-478E-8967-5E1D09AE12DD}"/>
                  </a:ext>
                </a:extLst>
              </p:cNvPr>
              <p:cNvCxnSpPr>
                <a:cxnSpLocks/>
                <a:stCxn id="69" idx="2"/>
                <a:endCxn id="66" idx="0"/>
              </p:cNvCxnSpPr>
              <p:nvPr/>
            </p:nvCxnSpPr>
            <p:spPr>
              <a:xfrm flipH="1">
                <a:off x="5029941" y="4918775"/>
                <a:ext cx="1325721" cy="1662616"/>
              </a:xfrm>
              <a:prstGeom prst="line">
                <a:avLst/>
              </a:prstGeom>
              <a:ln w="38100">
                <a:solidFill>
                  <a:srgbClr val="F4792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6" name="Picture 10" descr="C:\Users\ecoffey\AppData\Local\Temp\Rar$DRa0.175\30088_Device_terminal_default_256.png">
              <a:extLst>
                <a:ext uri="{FF2B5EF4-FFF2-40B4-BE49-F238E27FC236}">
                  <a16:creationId xmlns:a16="http://schemas.microsoft.com/office/drawing/2014/main" id="{F6BE4D55-5A13-4ED0-99AA-BB6ABAF5F5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083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10" descr="C:\Users\ecoffey\AppData\Local\Temp\Rar$DRa0.324\30072_Device_server_default_256.png">
              <a:extLst>
                <a:ext uri="{FF2B5EF4-FFF2-40B4-BE49-F238E27FC236}">
                  <a16:creationId xmlns:a16="http://schemas.microsoft.com/office/drawing/2014/main" id="{FAD23ED9-C317-41EC-AB43-1134F16AA3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8414" y="4956865"/>
              <a:ext cx="804672" cy="804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977D109B-8804-431F-96FB-21B36DE2443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6742" y="1946138"/>
            <a:ext cx="7196657" cy="286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57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Gerência </a:t>
            </a:r>
            <a:r>
              <a:rPr lang="pt-BR" dirty="0" err="1"/>
              <a:t>In-band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1025388"/>
            <a:ext cx="7199999" cy="533096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!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Criando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 VLAN e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configurando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 IP ************************************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10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6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xgei-1/1/1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10 tag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ZXAN(config)# 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interface </a:t>
            </a: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vlan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10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ZXAN(config-if-vlan10)# </a:t>
            </a:r>
            <a:r>
              <a:rPr kumimoji="0" lang="en-US" sz="16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ip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address 192.168.0.10 255.255.255.0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ZXAN(config-if-vlan10)# </a:t>
            </a: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exit</a:t>
            </a:r>
          </a:p>
          <a:p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! Rota default **********************************************************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6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route 0.0.0.0 0.0.0.0 192.168.0.254 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ZXAN# 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sh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running-config-interface xgei-1/1/1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!&lt;if-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intf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&gt;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xgei-1/1/1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 no shutdown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$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!&lt;/if-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intf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&gt;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!&lt;MSAN&gt;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xgei-1/1/1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 switchport mode trunk</a:t>
            </a:r>
          </a:p>
          <a:p>
            <a:pPr lvl="0">
              <a:defRPr/>
            </a:pP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 switchport </a:t>
            </a:r>
            <a:r>
              <a:rPr lang="en-US" sz="16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6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10 tag</a:t>
            </a:r>
          </a:p>
          <a:p>
            <a:pPr lvl="0">
              <a:defRPr/>
            </a:pP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aphicFrame>
        <p:nvGraphicFramePr>
          <p:cNvPr id="78" name="Tabela 77">
            <a:extLst>
              <a:ext uri="{FF2B5EF4-FFF2-40B4-BE49-F238E27FC236}">
                <a16:creationId xmlns:a16="http://schemas.microsoft.com/office/drawing/2014/main" id="{2C44BCEA-21D3-4E54-A5A7-FE2591A846E3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1241110"/>
          <a:ext cx="3772402" cy="243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</a:t>
                      </a:r>
                      <a:r>
                        <a:rPr lang="en-US" sz="1600" b="0" i="1" dirty="0">
                          <a:solidFill>
                            <a:prstClr val="black"/>
                          </a:solidFill>
                          <a:latin typeface="Foco Corp" panose="020B0504050202020203"/>
                        </a:rPr>
                        <a:t>running-config-interface </a:t>
                      </a:r>
                      <a:r>
                        <a:rPr lang="en-US" sz="1600" b="0" i="1" dirty="0" err="1">
                          <a:solidFill>
                            <a:prstClr val="black"/>
                          </a:solidFill>
                          <a:latin typeface="Foco Corp" panose="020B0504050202020203"/>
                        </a:rPr>
                        <a:t>xgei</a:t>
                      </a:r>
                      <a:r>
                        <a:rPr lang="en-US" sz="1600" b="0" i="1" dirty="0">
                          <a:solidFill>
                            <a:prstClr val="black"/>
                          </a:solidFill>
                          <a:latin typeface="Foco Corp" panose="020B0504050202020203"/>
                        </a:rPr>
                        <a:t>-</a:t>
                      </a:r>
                    </a:p>
                    <a:p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X</a:t>
                      </a:r>
                      <a:r>
                        <a:rPr lang="pt-BR" sz="1600" dirty="0">
                          <a:latin typeface="Foco Corp" panose="020B0504050202020203"/>
                        </a:rPr>
                        <a:t>gei-1/</a:t>
                      </a:r>
                      <a:r>
                        <a:rPr lang="pt-BR" sz="1600" b="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SLOT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/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PORTA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92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brief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protocol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routing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28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Primeiros passos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Acessando o equipamento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Entendendo a CLI</a:t>
              </a:r>
              <a:endParaRPr lang="pt-BR" sz="2400" kern="1200" dirty="0"/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5" name="Grupo 44">
            <a:extLst>
              <a:ext uri="{FF2B5EF4-FFF2-40B4-BE49-F238E27FC236}">
                <a16:creationId xmlns:a16="http://schemas.microsoft.com/office/drawing/2014/main" id="{7315D38D-2CBB-496C-9E3E-967B388817D0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284950" cy="468000"/>
          </a:xfrm>
        </p:grpSpPr>
        <p:sp>
          <p:nvSpPr>
            <p:cNvPr id="16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9137948A-2ED3-403F-A537-8543A2F545EB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Configurando o chassi</a:t>
              </a:r>
              <a:endParaRPr lang="pt-BR" sz="2400" kern="1200" dirty="0"/>
            </a:p>
          </p:txBody>
        </p:sp>
        <p:sp>
          <p:nvSpPr>
            <p:cNvPr id="17" name="Hexágono 16">
              <a:extLst>
                <a:ext uri="{FF2B5EF4-FFF2-40B4-BE49-F238E27FC236}">
                  <a16:creationId xmlns:a16="http://schemas.microsoft.com/office/drawing/2014/main" id="{DD0078BB-F590-43C5-98FC-0C956B4BA0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8" name="Grupo 76">
            <a:extLst>
              <a:ext uri="{FF2B5EF4-FFF2-40B4-BE49-F238E27FC236}">
                <a16:creationId xmlns:a16="http://schemas.microsoft.com/office/drawing/2014/main" id="{52BFD554-E6FB-487A-97EC-A34155003D4D}"/>
              </a:ext>
            </a:extLst>
          </p:cNvPr>
          <p:cNvGrpSpPr/>
          <p:nvPr/>
        </p:nvGrpSpPr>
        <p:grpSpPr>
          <a:xfrm>
            <a:off x="1080000" y="3276000"/>
            <a:ext cx="5284950" cy="468000"/>
            <a:chOff x="5462588" y="2804374"/>
            <a:chExt cx="5284950" cy="468000"/>
          </a:xfrm>
        </p:grpSpPr>
        <p:sp>
          <p:nvSpPr>
            <p:cNvPr id="19" name="Forma livre 77">
              <a:hlinkClick r:id="rId5" action="ppaction://hlinksldjump"/>
              <a:extLst>
                <a:ext uri="{FF2B5EF4-FFF2-40B4-BE49-F238E27FC236}">
                  <a16:creationId xmlns:a16="http://schemas.microsoft.com/office/drawing/2014/main" id="{5FFCCEB2-C6FD-49AD-A019-A2D20AF5A567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Gerenciando placas</a:t>
              </a:r>
              <a:endParaRPr lang="pt-BR" sz="2400" kern="1200" dirty="0"/>
            </a:p>
          </p:txBody>
        </p:sp>
        <p:sp>
          <p:nvSpPr>
            <p:cNvPr id="20" name="Hexágono 19">
              <a:extLst>
                <a:ext uri="{FF2B5EF4-FFF2-40B4-BE49-F238E27FC236}">
                  <a16:creationId xmlns:a16="http://schemas.microsoft.com/office/drawing/2014/main" id="{01E48CFD-DD27-4FD7-9A63-03462049F8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5" name="Grupo 95">
            <a:extLst>
              <a:ext uri="{FF2B5EF4-FFF2-40B4-BE49-F238E27FC236}">
                <a16:creationId xmlns:a16="http://schemas.microsoft.com/office/drawing/2014/main" id="{21E1E9D5-39F8-43F0-8119-A5A6D0B1646F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36" name="Forma livre 96">
              <a:hlinkClick r:id="rId6" action="ppaction://hlinksldjump"/>
              <a:extLst>
                <a:ext uri="{FF2B5EF4-FFF2-40B4-BE49-F238E27FC236}">
                  <a16:creationId xmlns:a16="http://schemas.microsoft.com/office/drawing/2014/main" id="{8D5A7C27-AC17-49D1-ACA5-C16F057527B0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37" name="Hexágono 36">
              <a:hlinkClick r:id="rId6" action="ppaction://hlinksldjump"/>
              <a:extLst>
                <a:ext uri="{FF2B5EF4-FFF2-40B4-BE49-F238E27FC236}">
                  <a16:creationId xmlns:a16="http://schemas.microsoft.com/office/drawing/2014/main" id="{32AE3226-F38E-4199-B8E4-D06005F84E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50" name="Grupo 47">
            <a:extLst>
              <a:ext uri="{FF2B5EF4-FFF2-40B4-BE49-F238E27FC236}">
                <a16:creationId xmlns:a16="http://schemas.microsoft.com/office/drawing/2014/main" id="{32C3DDF7-3C06-47FB-93B2-0A257B9AAD61}"/>
              </a:ext>
            </a:extLst>
          </p:cNvPr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51" name="Forma livre 48">
              <a:hlinkClick r:id="rId7" action="ppaction://hlinksldjump"/>
              <a:extLst>
                <a:ext uri="{FF2B5EF4-FFF2-40B4-BE49-F238E27FC236}">
                  <a16:creationId xmlns:a16="http://schemas.microsoft.com/office/drawing/2014/main" id="{34AEC515-6FC7-4FAA-A523-D3FB505623F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Comandos úteis</a:t>
              </a:r>
              <a:endParaRPr lang="pt-BR" sz="2400" kern="1200" dirty="0"/>
            </a:p>
          </p:txBody>
        </p:sp>
        <p:sp>
          <p:nvSpPr>
            <p:cNvPr id="52" name="Hexágono 51">
              <a:extLst>
                <a:ext uri="{FF2B5EF4-FFF2-40B4-BE49-F238E27FC236}">
                  <a16:creationId xmlns:a16="http://schemas.microsoft.com/office/drawing/2014/main" id="{800D3A6C-4472-49CE-9965-1F85B0EDB2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652052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Configurando o sistema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 err="1"/>
                <a:t>Hostname</a:t>
              </a:r>
              <a:r>
                <a:rPr lang="pt-BR" sz="2400" dirty="0"/>
                <a:t>, d</a:t>
              </a:r>
              <a:r>
                <a:rPr lang="pt-BR" sz="2400" kern="1200" dirty="0"/>
                <a:t>ata e hora</a:t>
              </a:r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Salvamento automáti</a:t>
              </a:r>
              <a:r>
                <a:rPr lang="pt-BR" sz="2400" dirty="0"/>
                <a:t>co</a:t>
              </a:r>
              <a:endParaRPr lang="pt-BR" sz="2400" kern="1200" dirty="0"/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46" name="Forma livre 45">
              <a:hlinkClick r:id="rId4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SSH</a:t>
              </a:r>
              <a:endParaRPr lang="pt-BR" sz="2400" kern="1200" dirty="0"/>
            </a:p>
          </p:txBody>
        </p:sp>
        <p:sp>
          <p:nvSpPr>
            <p:cNvPr id="47" name="Hexágono 46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51" name="Grupo 50"/>
          <p:cNvGrpSpPr/>
          <p:nvPr/>
        </p:nvGrpSpPr>
        <p:grpSpPr>
          <a:xfrm>
            <a:off x="1080000" y="2700000"/>
            <a:ext cx="5284950" cy="483965"/>
            <a:chOff x="5462588" y="2228374"/>
            <a:chExt cx="5284950" cy="483965"/>
          </a:xfrm>
        </p:grpSpPr>
        <p:sp>
          <p:nvSpPr>
            <p:cNvPr id="52" name="Forma livre 51">
              <a:hlinkClick r:id="rId5" action="ppaction://hlinksldjump"/>
            </p:cNvPr>
            <p:cNvSpPr/>
            <p:nvPr/>
          </p:nvSpPr>
          <p:spPr>
            <a:xfrm>
              <a:off x="5887538" y="2244339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Gerenciando usuários</a:t>
              </a:r>
              <a:endParaRPr lang="pt-BR" sz="2400" kern="1200" dirty="0"/>
            </a:p>
          </p:txBody>
        </p:sp>
        <p:sp>
          <p:nvSpPr>
            <p:cNvPr id="53" name="Hexágono 52"/>
            <p:cNvSpPr>
              <a:spLocks noChangeAspect="1"/>
            </p:cNvSpPr>
            <p:nvPr/>
          </p:nvSpPr>
          <p:spPr>
            <a:xfrm>
              <a:off x="5462588" y="2228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8" name="Grupo 95">
            <a:extLst>
              <a:ext uri="{FF2B5EF4-FFF2-40B4-BE49-F238E27FC236}">
                <a16:creationId xmlns:a16="http://schemas.microsoft.com/office/drawing/2014/main" id="{CF9AF058-ED75-4E37-AF7C-804702797E5A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19" name="Forma livre 96">
              <a:hlinkClick r:id="rId6" action="ppaction://hlinksldjump"/>
              <a:extLst>
                <a:ext uri="{FF2B5EF4-FFF2-40B4-BE49-F238E27FC236}">
                  <a16:creationId xmlns:a16="http://schemas.microsoft.com/office/drawing/2014/main" id="{4287B563-EBCE-42F3-9CE2-35FBB8886261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20" name="Hexágono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FB54F4EB-1A96-4F88-83C3-7A142E6C04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21" name="Grupo 50">
            <a:extLst>
              <a:ext uri="{FF2B5EF4-FFF2-40B4-BE49-F238E27FC236}">
                <a16:creationId xmlns:a16="http://schemas.microsoft.com/office/drawing/2014/main" id="{5DCB7D7D-D6F4-4C12-8B0A-A9D01F4FC51E}"/>
              </a:ext>
            </a:extLst>
          </p:cNvPr>
          <p:cNvGrpSpPr/>
          <p:nvPr/>
        </p:nvGrpSpPr>
        <p:grpSpPr>
          <a:xfrm>
            <a:off x="1080000" y="3307930"/>
            <a:ext cx="5284950" cy="483965"/>
            <a:chOff x="5462588" y="2228374"/>
            <a:chExt cx="5284950" cy="483965"/>
          </a:xfrm>
        </p:grpSpPr>
        <p:sp>
          <p:nvSpPr>
            <p:cNvPr id="22" name="Forma livre 51">
              <a:hlinkClick r:id="rId5" action="ppaction://hlinksldjump"/>
              <a:extLst>
                <a:ext uri="{FF2B5EF4-FFF2-40B4-BE49-F238E27FC236}">
                  <a16:creationId xmlns:a16="http://schemas.microsoft.com/office/drawing/2014/main" id="{9F668F0B-3A73-450D-8D0D-EE71405318F3}"/>
                </a:ext>
              </a:extLst>
            </p:cNvPr>
            <p:cNvSpPr/>
            <p:nvPr/>
          </p:nvSpPr>
          <p:spPr>
            <a:xfrm>
              <a:off x="5887538" y="2244339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SNMP</a:t>
              </a:r>
              <a:endParaRPr lang="pt-BR" sz="2400" kern="1200" dirty="0"/>
            </a:p>
          </p:txBody>
        </p:sp>
        <p:sp>
          <p:nvSpPr>
            <p:cNvPr id="23" name="Hexágono 22">
              <a:extLst>
                <a:ext uri="{FF2B5EF4-FFF2-40B4-BE49-F238E27FC236}">
                  <a16:creationId xmlns:a16="http://schemas.microsoft.com/office/drawing/2014/main" id="{F1F8BF03-8189-42EE-9A4B-0BBE103E44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228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818123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Hostname</a:t>
            </a:r>
            <a:r>
              <a:rPr lang="pt-BR" dirty="0"/>
              <a:t>, data e hora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993417"/>
          </a:xfrm>
        </p:spPr>
        <p:txBody>
          <a:bodyPr>
            <a:normAutofit/>
          </a:bodyPr>
          <a:lstStyle/>
          <a:p>
            <a:r>
              <a:rPr lang="pt-BR" dirty="0"/>
              <a:t>Antes de começar a operar o equipamento é importante, por boa prática, configurar um </a:t>
            </a:r>
            <a:r>
              <a:rPr lang="pt-BR" dirty="0" err="1"/>
              <a:t>hostname</a:t>
            </a:r>
            <a:r>
              <a:rPr lang="pt-BR" dirty="0"/>
              <a:t>, a data e hora do equipamento, isso facilita e muito o processo de troubleshooting no futuro.</a:t>
            </a:r>
          </a:p>
          <a:p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1" y="2198193"/>
            <a:ext cx="7180618" cy="397877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►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ZXAN(config)# 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hostname </a:t>
            </a:r>
            <a:r>
              <a:rPr kumimoji="0" lang="en-US" sz="12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&lt;HOST&gt;</a:t>
            </a:r>
          </a:p>
          <a:p>
            <a:pPr marL="571500" indent="-342900">
              <a:buFontTx/>
              <a:buChar char="►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config)# </a:t>
            </a:r>
            <a:r>
              <a:rPr lang="en-US" altLang="zh-CN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clock </a:t>
            </a:r>
            <a:r>
              <a:rPr lang="en-US" altLang="zh-CN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timezone</a:t>
            </a:r>
            <a:r>
              <a:rPr lang="en-US" altLang="zh-CN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altLang="zh-CN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&lt;T-NOME&gt; &lt;FUSO&gt;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lvl="0" indent="-342900">
              <a:buFontTx/>
              <a:buChar char="►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clock set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&lt;HH:MM:SS&gt; &lt;MES&gt; &lt;DIA&gt; &lt;ANO&gt;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-------------------------------------------------------------------------</a:t>
            </a:r>
          </a:p>
          <a:p>
            <a:pPr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HOST&gt;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equipamento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T-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NOME&gt; = Nome para 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fuso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horário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(BRASILIA)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&lt;FUSO&gt;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Diferença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entre UTC e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região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(-3)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&lt;HH:MM:SS&gt; = 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Hora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atual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notação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dois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digitos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(01:23:45)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&lt;MES&gt;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Mês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abreviado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inglês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(Feb, Mar, Apr, ...)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&lt;DIA&gt;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Dia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decimal (1, 2, 3, ...)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&lt;ANO&gt;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Ano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decimal (2018, 2019, ...)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D2BDD6EC-30BC-4718-B25E-F72404626192}"/>
              </a:ext>
            </a:extLst>
          </p:cNvPr>
          <p:cNvGrpSpPr/>
          <p:nvPr/>
        </p:nvGrpSpPr>
        <p:grpSpPr>
          <a:xfrm>
            <a:off x="8733442" y="1067679"/>
            <a:ext cx="3113617" cy="4893171"/>
            <a:chOff x="8773950" y="1283793"/>
            <a:chExt cx="3113617" cy="4893171"/>
          </a:xfrm>
        </p:grpSpPr>
        <p:pic>
          <p:nvPicPr>
            <p:cNvPr id="38" name="Gráfico 37" descr="Calendário Diário">
              <a:extLst>
                <a:ext uri="{FF2B5EF4-FFF2-40B4-BE49-F238E27FC236}">
                  <a16:creationId xmlns:a16="http://schemas.microsoft.com/office/drawing/2014/main" id="{C1920465-405B-4D06-8EE9-8428CAD5F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58767" y="2775171"/>
              <a:ext cx="1828800" cy="1828800"/>
            </a:xfrm>
            <a:prstGeom prst="rect">
              <a:avLst/>
            </a:prstGeom>
          </p:spPr>
        </p:pic>
        <p:pic>
          <p:nvPicPr>
            <p:cNvPr id="39" name="Gráfico 38" descr="Relógio">
              <a:extLst>
                <a:ext uri="{FF2B5EF4-FFF2-40B4-BE49-F238E27FC236}">
                  <a16:creationId xmlns:a16="http://schemas.microsoft.com/office/drawing/2014/main" id="{5CDD20B2-BF2A-41A3-AA24-69A92D85C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73950" y="1283793"/>
              <a:ext cx="1828800" cy="1828800"/>
            </a:xfrm>
            <a:prstGeom prst="rect">
              <a:avLst/>
            </a:prstGeom>
          </p:spPr>
        </p:pic>
        <p:pic>
          <p:nvPicPr>
            <p:cNvPr id="40" name="Gráfico 39" descr="Mundo">
              <a:extLst>
                <a:ext uri="{FF2B5EF4-FFF2-40B4-BE49-F238E27FC236}">
                  <a16:creationId xmlns:a16="http://schemas.microsoft.com/office/drawing/2014/main" id="{E0B42972-8050-4640-B0D3-5AFC3C16B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773950" y="4348164"/>
              <a:ext cx="1828800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4408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Hostname</a:t>
            </a:r>
            <a:r>
              <a:rPr lang="pt-BR" dirty="0"/>
              <a:t>, data e hora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993417"/>
          </a:xfrm>
        </p:spPr>
        <p:txBody>
          <a:bodyPr>
            <a:normAutofit/>
          </a:bodyPr>
          <a:lstStyle/>
          <a:p>
            <a:r>
              <a:rPr lang="pt-BR" dirty="0"/>
              <a:t>É possível também configurar o NTP para manter o horário do equipamento sempre sincronizado com os demais da rede.</a:t>
            </a:r>
          </a:p>
          <a:p>
            <a:endParaRPr lang="pt-BR" dirty="0"/>
          </a:p>
        </p:txBody>
      </p: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1" y="2198193"/>
            <a:ext cx="7180618" cy="397877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Char char="►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ZXAN(config)# </a:t>
            </a:r>
            <a:r>
              <a:rPr kumimoji="0" lang="en-US" sz="1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ntp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enable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config)# </a:t>
            </a:r>
            <a:r>
              <a:rPr lang="en-US" altLang="zh-CN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altLang="zh-CN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server &lt;NTP-IP&gt; priority &lt;PRIORIDADE&gt;</a:t>
            </a:r>
          </a:p>
          <a:p>
            <a:pPr marL="571500" indent="-342900">
              <a:buFontTx/>
              <a:buChar char="►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source &lt;INTERFACE&gt;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poll-interval &lt;INTERVALO&gt;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-------------------------------------------------------------------------</a:t>
            </a:r>
          </a:p>
          <a:p>
            <a:pPr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NTP-IP&gt; =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Endereço IP do servidor em forma decimal </a:t>
            </a:r>
            <a:r>
              <a:rPr lang="pt-BR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xxx.xxx.xxx.xxx</a:t>
            </a:r>
            <a:endParaRPr lang="pt-BR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PRIORIDADE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Prioridade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serviço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(1~8)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&lt;INTERFACE&gt; = Interface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lógica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origem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do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protocolo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NTP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&lt;INTERVALO&gt;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Intervalo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sincronismo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com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expoente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2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segundos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(4-17)</a:t>
            </a:r>
            <a:b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</a:b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	   (4²=16, 5²=32, 6²=64, ...)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4A60E16E-50B5-41A1-91C6-99FCE718BB9D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8" name="Grupo 95">
              <a:extLst>
                <a:ext uri="{FF2B5EF4-FFF2-40B4-BE49-F238E27FC236}">
                  <a16:creationId xmlns:a16="http://schemas.microsoft.com/office/drawing/2014/main" id="{2ABCDB59-1F3D-4351-855C-179FE9E09176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2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8453312-8C53-475A-BD39-F8675F91E5D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43" name="Hexágono 42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155B53-D15F-449A-81ED-E4F31FA913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9" name="Grupo 95">
              <a:extLst>
                <a:ext uri="{FF2B5EF4-FFF2-40B4-BE49-F238E27FC236}">
                  <a16:creationId xmlns:a16="http://schemas.microsoft.com/office/drawing/2014/main" id="{FE229E61-CE18-4FB1-98BB-44655E65F36E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0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A6C1CC5-B610-4956-94BA-67518BD9631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41" name="Hexágono 40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4F0644C-11B4-4827-99D5-C1725F46B1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3AC0E8C3-F9E2-4C5B-B411-09CBA5898FF8}"/>
              </a:ext>
            </a:extLst>
          </p:cNvPr>
          <p:cNvGrpSpPr/>
          <p:nvPr/>
        </p:nvGrpSpPr>
        <p:grpSpPr>
          <a:xfrm>
            <a:off x="8733442" y="1067679"/>
            <a:ext cx="3113617" cy="4893171"/>
            <a:chOff x="8773950" y="1283793"/>
            <a:chExt cx="3113617" cy="4893171"/>
          </a:xfrm>
        </p:grpSpPr>
        <p:pic>
          <p:nvPicPr>
            <p:cNvPr id="9" name="Gráfico 8" descr="Calendário Diário">
              <a:extLst>
                <a:ext uri="{FF2B5EF4-FFF2-40B4-BE49-F238E27FC236}">
                  <a16:creationId xmlns:a16="http://schemas.microsoft.com/office/drawing/2014/main" id="{A0525CEC-EC6A-4EDB-8AA1-85D765128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58767" y="2775171"/>
              <a:ext cx="1828800" cy="1828800"/>
            </a:xfrm>
            <a:prstGeom prst="rect">
              <a:avLst/>
            </a:prstGeom>
          </p:spPr>
        </p:pic>
        <p:pic>
          <p:nvPicPr>
            <p:cNvPr id="11" name="Gráfico 10" descr="Relógio">
              <a:extLst>
                <a:ext uri="{FF2B5EF4-FFF2-40B4-BE49-F238E27FC236}">
                  <a16:creationId xmlns:a16="http://schemas.microsoft.com/office/drawing/2014/main" id="{D157CFEA-C53B-4881-A3FA-2DCB35D30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73950" y="1283793"/>
              <a:ext cx="1828800" cy="1828800"/>
            </a:xfrm>
            <a:prstGeom prst="rect">
              <a:avLst/>
            </a:prstGeom>
          </p:spPr>
        </p:pic>
        <p:pic>
          <p:nvPicPr>
            <p:cNvPr id="17" name="Gráfico 16" descr="Mundo">
              <a:extLst>
                <a:ext uri="{FF2B5EF4-FFF2-40B4-BE49-F238E27FC236}">
                  <a16:creationId xmlns:a16="http://schemas.microsoft.com/office/drawing/2014/main" id="{9DCA6E7F-F5BB-45EE-A5AB-DE6B8BF4B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773950" y="4348164"/>
              <a:ext cx="1828800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7921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Hostname</a:t>
            </a:r>
            <a:r>
              <a:rPr lang="pt-BR" dirty="0"/>
              <a:t>, data e hora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1" y="1025389"/>
            <a:ext cx="7180618" cy="515157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Data e hora 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hostname LAB_C610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clock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timezone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BRASILIA -3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clock set 12:00:00 10-08-2020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write</a:t>
            </a:r>
          </a:p>
          <a:p>
            <a:r>
              <a:rPr lang="en-US" sz="1200" i="1" dirty="0">
                <a:solidFill>
                  <a:prstClr val="black"/>
                </a:solidFill>
                <a:latin typeface="Consolas" panose="020B0609020204030204" pitchFamily="49" charset="0"/>
              </a:rPr>
              <a:t>....[OK]</a:t>
            </a:r>
          </a:p>
          <a:p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LAB_C320#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configure terminal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NTP *******************************************************************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enable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server 200.160.7.186 priority 1</a:t>
            </a:r>
          </a:p>
          <a:p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server 200.160.0.8 priority 2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source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source interface vlan10</a:t>
            </a:r>
          </a:p>
          <a:p>
            <a:pPr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LAB_C610(config)#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ntp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poll-interval 4</a:t>
            </a:r>
          </a:p>
          <a:p>
            <a:pPr lvl="0"/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4A60E16E-50B5-41A1-91C6-99FCE718BB9D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8" name="Grupo 95">
              <a:extLst>
                <a:ext uri="{FF2B5EF4-FFF2-40B4-BE49-F238E27FC236}">
                  <a16:creationId xmlns:a16="http://schemas.microsoft.com/office/drawing/2014/main" id="{2ABCDB59-1F3D-4351-855C-179FE9E09176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2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8453312-8C53-475A-BD39-F8675F91E5D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43" name="Hexágono 42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B155B53-D15F-449A-81ED-E4F31FA913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9" name="Grupo 95">
              <a:extLst>
                <a:ext uri="{FF2B5EF4-FFF2-40B4-BE49-F238E27FC236}">
                  <a16:creationId xmlns:a16="http://schemas.microsoft.com/office/drawing/2014/main" id="{FE229E61-CE18-4FB1-98BB-44655E65F36E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0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A6C1CC5-B610-4956-94BA-67518BD9631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41" name="Hexágono 40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4F0644C-11B4-4827-99D5-C1725F46B1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aphicFrame>
        <p:nvGraphicFramePr>
          <p:cNvPr id="20" name="Tabela 19">
            <a:extLst>
              <a:ext uri="{FF2B5EF4-FFF2-40B4-BE49-F238E27FC236}">
                <a16:creationId xmlns:a16="http://schemas.microsoft.com/office/drawing/2014/main" id="{9D819B56-D310-40CB-8CCD-69C88331F6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866443"/>
              </p:ext>
            </p:extLst>
          </p:nvPr>
        </p:nvGraphicFramePr>
        <p:xfrm>
          <a:off x="8269542" y="1241110"/>
          <a:ext cx="37724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clock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ntp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ntp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config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5" name="Agrupar 24">
            <a:extLst>
              <a:ext uri="{FF2B5EF4-FFF2-40B4-BE49-F238E27FC236}">
                <a16:creationId xmlns:a16="http://schemas.microsoft.com/office/drawing/2014/main" id="{5C89A407-A70F-4BB3-90AA-42FC5D89DE57}"/>
              </a:ext>
            </a:extLst>
          </p:cNvPr>
          <p:cNvGrpSpPr/>
          <p:nvPr/>
        </p:nvGrpSpPr>
        <p:grpSpPr>
          <a:xfrm>
            <a:off x="8733442" y="2559057"/>
            <a:ext cx="3113617" cy="3401793"/>
            <a:chOff x="8773950" y="2775171"/>
            <a:chExt cx="3113617" cy="3401793"/>
          </a:xfrm>
        </p:grpSpPr>
        <p:pic>
          <p:nvPicPr>
            <p:cNvPr id="26" name="Gráfico 25" descr="Calendário Diário">
              <a:extLst>
                <a:ext uri="{FF2B5EF4-FFF2-40B4-BE49-F238E27FC236}">
                  <a16:creationId xmlns:a16="http://schemas.microsoft.com/office/drawing/2014/main" id="{78D5C985-C75C-411F-9DBC-12C6E8F79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58767" y="2775171"/>
              <a:ext cx="1828800" cy="1828800"/>
            </a:xfrm>
            <a:prstGeom prst="rect">
              <a:avLst/>
            </a:prstGeom>
          </p:spPr>
        </p:pic>
        <p:pic>
          <p:nvPicPr>
            <p:cNvPr id="28" name="Gráfico 27" descr="Mundo">
              <a:extLst>
                <a:ext uri="{FF2B5EF4-FFF2-40B4-BE49-F238E27FC236}">
                  <a16:creationId xmlns:a16="http://schemas.microsoft.com/office/drawing/2014/main" id="{F03DC051-E033-42FF-8D78-C6B37FB63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73950" y="4348164"/>
              <a:ext cx="1828800" cy="182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3084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 descr="Documento">
            <a:extLst>
              <a:ext uri="{FF2B5EF4-FFF2-40B4-BE49-F238E27FC236}">
                <a16:creationId xmlns:a16="http://schemas.microsoft.com/office/drawing/2014/main" id="{A82E01AF-2B0D-4D9F-864A-E5A69AA87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3374" y="3626470"/>
            <a:ext cx="1371600" cy="1371600"/>
          </a:xfrm>
          <a:prstGeom prst="rect">
            <a:avLst/>
          </a:prstGeom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Salvamento automático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242799"/>
          </a:xfrm>
        </p:spPr>
        <p:txBody>
          <a:bodyPr>
            <a:normAutofit/>
          </a:bodyPr>
          <a:lstStyle/>
          <a:p>
            <a:r>
              <a:rPr lang="pt-BR" dirty="0"/>
              <a:t>Uma funcionalidade muito útil que ajuda a evitar perda das configurações feitas no equipamento, pode ser configurada por tempo após a última alteração, em um horário específico todo dia ou então, em uma determinada data e hora.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1" y="2447575"/>
            <a:ext cx="7180618" cy="372939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ZXAN(config)#auto-write everyday 00:00:00</a:t>
            </a:r>
          </a:p>
          <a:p>
            <a:pPr marL="571500" lvl="0" indent="-342900">
              <a:buFontTx/>
              <a:buChar char="►"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ZXAN(config)#auto-write delay 60</a:t>
            </a:r>
            <a:endParaRPr kumimoji="0" lang="en-US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571500" lvl="0" indent="-342900">
              <a:buFontTx/>
              <a:buChar char="►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-------------------------------------------------------------------------</a:t>
            </a:r>
          </a:p>
          <a:p>
            <a:pPr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SWITCH&gt; =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Habilita ou desabilita a função (</a:t>
            </a:r>
            <a:r>
              <a:rPr lang="pt-BR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enable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, </a:t>
            </a:r>
            <a:r>
              <a:rPr lang="pt-BR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disable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Delay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Período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desejado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em horas (1~24), vale a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partir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daa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última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modificação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&lt;HH:MM:SS&gt; = 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Hora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notação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dois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digitos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(01:23:45)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&lt;MES&gt; =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Mês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abreviado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em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inglês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(Feb, Mar, Apr, ...)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&lt;DIA&gt;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Dia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decimal (1, 2, 3, ...)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&lt;ANO&gt;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Ano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decimal (2018, 2019, ...)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pic>
        <p:nvPicPr>
          <p:cNvPr id="18" name="Gráfico 17" descr="Cronômetro">
            <a:extLst>
              <a:ext uri="{FF2B5EF4-FFF2-40B4-BE49-F238E27FC236}">
                <a16:creationId xmlns:a16="http://schemas.microsoft.com/office/drawing/2014/main" id="{C7DE02CA-3E98-4A99-AE51-E125E4C45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21861" y="2483470"/>
            <a:ext cx="1828800" cy="1828800"/>
          </a:xfrm>
          <a:prstGeom prst="rect">
            <a:avLst/>
          </a:prstGeom>
        </p:spPr>
      </p:pic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862740"/>
              </p:ext>
            </p:extLst>
          </p:nvPr>
        </p:nvGraphicFramePr>
        <p:xfrm>
          <a:off x="8269542" y="1241110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auto-write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5499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SSH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692805"/>
          </a:xfrm>
        </p:spPr>
        <p:txBody>
          <a:bodyPr>
            <a:normAutofit/>
          </a:bodyPr>
          <a:lstStyle/>
          <a:p>
            <a:r>
              <a:rPr lang="pt-BR" dirty="0"/>
              <a:t>O acesso SSH vem bloqueado por padrão, é necessário habilitá-lo e configurar de acordo com o desejado.</a:t>
            </a:r>
          </a:p>
          <a:p>
            <a:r>
              <a:rPr lang="pt-BR" dirty="0"/>
              <a:t>O modo de autenticação pode ser local ou então por AAA, via Radius ou TACACS+. Por padrão, a autenticação é local.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2308218"/>
            <a:ext cx="7180618" cy="404813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ssh server enable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ssh server version 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&lt;VERSAO&gt;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ssh server encryption 3des-cbc      </a:t>
            </a:r>
            <a:r>
              <a:rPr lang="en-US" sz="10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3DES-CBC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encryption algorithm</a:t>
            </a:r>
          </a:p>
          <a:p>
            <a:pPr marL="571500" lvl="0" indent="-342900">
              <a:buFontTx/>
              <a:buChar char="►"/>
            </a:pP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aes128-cbc    </a:t>
            </a:r>
            <a:r>
              <a:rPr lang="en-US" sz="10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AES128-CBC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encryption algorithm</a:t>
            </a:r>
          </a:p>
          <a:p>
            <a:pPr marL="571500" lvl="0" indent="-342900">
              <a:buFontTx/>
              <a:buChar char="►"/>
            </a:pP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aes192-cbc    </a:t>
            </a:r>
            <a:r>
              <a:rPr lang="en-US" sz="10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AES192-CBC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encryption algorithm</a:t>
            </a:r>
          </a:p>
          <a:p>
            <a:pPr marL="571500" lvl="0" indent="-342900">
              <a:buFontTx/>
              <a:buChar char="►"/>
            </a:pP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aes256-cbc    </a:t>
            </a:r>
            <a:r>
              <a:rPr lang="en-US" sz="10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AES256-CBC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encryption algorithm</a:t>
            </a:r>
          </a:p>
          <a:p>
            <a:pPr marL="571500" lvl="0" indent="-342900">
              <a:buFontTx/>
              <a:buChar char="►"/>
            </a:pP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blowfish-</a:t>
            </a:r>
            <a:r>
              <a:rPr lang="en-US" sz="10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cbc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BLOWFISH-CBC encryption algorithm</a:t>
            </a:r>
          </a:p>
          <a:p>
            <a:pPr marL="571500" lvl="0" indent="-342900">
              <a:buFontTx/>
              <a:buChar char="►"/>
            </a:pP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  none          No encryption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ssh server generate-key </a:t>
            </a:r>
            <a:r>
              <a:rPr lang="en-US" sz="1000" i="1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US" sz="1000" i="1" dirty="0" err="1">
                <a:solidFill>
                  <a:srgbClr val="FF0000"/>
                </a:solidFill>
                <a:latin typeface="Consolas" panose="020B0609020204030204" pitchFamily="49" charset="0"/>
              </a:rPr>
              <a:t>apenas</a:t>
            </a:r>
            <a:r>
              <a:rPr lang="en-US" sz="1000" i="1" dirty="0">
                <a:solidFill>
                  <a:srgbClr val="FF0000"/>
                </a:solidFill>
                <a:latin typeface="Consolas" panose="020B0609020204030204" pitchFamily="49" charset="0"/>
              </a:rPr>
              <a:t> para v1)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-------------------------------------------------------------------------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VERSAO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=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Versão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SSH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desejada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padrão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v2 (1, 2)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&lt;MODO&gt; =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Modo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autenticação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(local, aaa)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&lt;PROTOCOLO&gt; =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Protocolo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autenticação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(pap, chap)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99034"/>
              </p:ext>
            </p:extLst>
          </p:nvPr>
        </p:nvGraphicFramePr>
        <p:xfrm>
          <a:off x="8269542" y="1241110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ssh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  <p:pic>
        <p:nvPicPr>
          <p:cNvPr id="29" name="Gráfico 28" descr="Chave">
            <a:extLst>
              <a:ext uri="{FF2B5EF4-FFF2-40B4-BE49-F238E27FC236}">
                <a16:creationId xmlns:a16="http://schemas.microsoft.com/office/drawing/2014/main" id="{D496EB1E-A9DC-4095-BAB5-8FD16AD0C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7799" y="3854724"/>
            <a:ext cx="1097280" cy="1097280"/>
          </a:xfrm>
          <a:prstGeom prst="rect">
            <a:avLst/>
          </a:prstGeom>
        </p:spPr>
      </p:pic>
      <p:pic>
        <p:nvPicPr>
          <p:cNvPr id="38" name="Gráfico 37" descr="Bloqueio">
            <a:extLst>
              <a:ext uri="{FF2B5EF4-FFF2-40B4-BE49-F238E27FC236}">
                <a16:creationId xmlns:a16="http://schemas.microsoft.com/office/drawing/2014/main" id="{4F7C5B67-84D1-4FB6-8E99-8434945EF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85389" y="3123204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196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TELNET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692805"/>
          </a:xfrm>
        </p:spPr>
        <p:txBody>
          <a:bodyPr>
            <a:normAutofit/>
          </a:bodyPr>
          <a:lstStyle/>
          <a:p>
            <a:r>
              <a:rPr lang="pt-BR" dirty="0"/>
              <a:t>O acesso </a:t>
            </a:r>
            <a:r>
              <a:rPr lang="pt-BR" dirty="0" err="1"/>
              <a:t>telnet</a:t>
            </a:r>
            <a:r>
              <a:rPr lang="pt-BR" dirty="0"/>
              <a:t> vem bloqueado por padrão, é necessário habilitá-lo e configurar de acordo com o desejado.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sp>
        <p:nvSpPr>
          <p:cNvPr id="37" name="Espaço Reservado para Conteúdo 8">
            <a:extLst>
              <a:ext uri="{FF2B5EF4-FFF2-40B4-BE49-F238E27FC236}">
                <a16:creationId xmlns:a16="http://schemas.microsoft.com/office/drawing/2014/main" id="{5D967B6C-8CD2-4413-9CD9-42E664A4BC56}"/>
              </a:ext>
            </a:extLst>
          </p:cNvPr>
          <p:cNvSpPr txBox="1">
            <a:spLocks/>
          </p:cNvSpPr>
          <p:nvPr/>
        </p:nvSpPr>
        <p:spPr>
          <a:xfrm>
            <a:off x="910800" y="1982790"/>
            <a:ext cx="7180618" cy="437356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ZXAN(config)#line telnet server enable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ZXAN(config)#line telnet idle-timeout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ZXAN(config)#line telnet max-link</a:t>
            </a:r>
          </a:p>
          <a:p>
            <a:pPr marL="571500" lvl="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ZXAN(config)#line telnet max-source-connection</a:t>
            </a:r>
          </a:p>
          <a:p>
            <a:pPr marL="571500" lvl="0" indent="-342900">
              <a:buFontTx/>
              <a:buChar char="►"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-------------------------------------------------------------------------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server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= Telnet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&lt;MODO&gt; = 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Modo de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autenticação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&lt;PROTOCOLO&gt; =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Protocolo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autenticação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*************************************************************************</a:t>
            </a:r>
          </a:p>
        </p:txBody>
      </p: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27462"/>
              </p:ext>
            </p:extLst>
          </p:nvPr>
        </p:nvGraphicFramePr>
        <p:xfrm>
          <a:off x="8269542" y="1241110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users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  <p:pic>
        <p:nvPicPr>
          <p:cNvPr id="29" name="Gráfico 28" descr="Chave">
            <a:extLst>
              <a:ext uri="{FF2B5EF4-FFF2-40B4-BE49-F238E27FC236}">
                <a16:creationId xmlns:a16="http://schemas.microsoft.com/office/drawing/2014/main" id="{D496EB1E-A9DC-4095-BAB5-8FD16AD0C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7799" y="3854724"/>
            <a:ext cx="1097280" cy="1097280"/>
          </a:xfrm>
          <a:prstGeom prst="rect">
            <a:avLst/>
          </a:prstGeom>
        </p:spPr>
      </p:pic>
      <p:pic>
        <p:nvPicPr>
          <p:cNvPr id="38" name="Gráfico 37" descr="Bloqueio">
            <a:extLst>
              <a:ext uri="{FF2B5EF4-FFF2-40B4-BE49-F238E27FC236}">
                <a16:creationId xmlns:a16="http://schemas.microsoft.com/office/drawing/2014/main" id="{4F7C5B67-84D1-4FB6-8E99-8434945EF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85389" y="3123204"/>
            <a:ext cx="1828800" cy="1828800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48BC62F0-731E-4651-BF65-1777FD9DC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184186"/>
              </p:ext>
            </p:extLst>
          </p:nvPr>
        </p:nvGraphicFramePr>
        <p:xfrm>
          <a:off x="8269542" y="2177077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terminal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005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snmp</a:t>
            </a:r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692805"/>
          </a:xfrm>
        </p:spPr>
        <p:txBody>
          <a:bodyPr>
            <a:normAutofit/>
          </a:bodyPr>
          <a:lstStyle/>
          <a:p>
            <a:r>
              <a:rPr lang="pt-BR" dirty="0"/>
              <a:t>Abaixo temos a configuração do SNMP para comunicação ao software </a:t>
            </a:r>
            <a:r>
              <a:rPr lang="pt-BR" dirty="0" err="1"/>
              <a:t>Netnumen</a:t>
            </a:r>
            <a:r>
              <a:rPr lang="pt-BR" dirty="0"/>
              <a:t>.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99915"/>
              </p:ext>
            </p:extLst>
          </p:nvPr>
        </p:nvGraphicFramePr>
        <p:xfrm>
          <a:off x="8269542" y="1241110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snmp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config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  <p:pic>
        <p:nvPicPr>
          <p:cNvPr id="29" name="Gráfico 28" descr="Chave">
            <a:extLst>
              <a:ext uri="{FF2B5EF4-FFF2-40B4-BE49-F238E27FC236}">
                <a16:creationId xmlns:a16="http://schemas.microsoft.com/office/drawing/2014/main" id="{D496EB1E-A9DC-4095-BAB5-8FD16AD0C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7799" y="3854724"/>
            <a:ext cx="1097280" cy="1097280"/>
          </a:xfrm>
          <a:prstGeom prst="rect">
            <a:avLst/>
          </a:prstGeom>
        </p:spPr>
      </p:pic>
      <p:pic>
        <p:nvPicPr>
          <p:cNvPr id="38" name="Gráfico 37" descr="Bloqueio">
            <a:extLst>
              <a:ext uri="{FF2B5EF4-FFF2-40B4-BE49-F238E27FC236}">
                <a16:creationId xmlns:a16="http://schemas.microsoft.com/office/drawing/2014/main" id="{4F7C5B67-84D1-4FB6-8E99-8434945EF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85389" y="3123204"/>
            <a:ext cx="1828800" cy="1828800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48BC62F0-731E-4651-BF65-1777FD9DCA97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2177077"/>
          <a:ext cx="377240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terminal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</a:tbl>
          </a:graphicData>
        </a:graphic>
      </p:graphicFrame>
      <p:sp>
        <p:nvSpPr>
          <p:cNvPr id="8" name="Espaço Reservado para Conteúdo 8">
            <a:extLst>
              <a:ext uri="{FF2B5EF4-FFF2-40B4-BE49-F238E27FC236}">
                <a16:creationId xmlns:a16="http://schemas.microsoft.com/office/drawing/2014/main" id="{1FB3D0BA-75ED-4B48-8FBE-7092D338D883}"/>
              </a:ext>
            </a:extLst>
          </p:cNvPr>
          <p:cNvSpPr txBox="1">
            <a:spLocks/>
          </p:cNvSpPr>
          <p:nvPr/>
        </p:nvSpPr>
        <p:spPr>
          <a:xfrm>
            <a:off x="884192" y="1830658"/>
            <a:ext cx="7180618" cy="404813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228600" lvl="0"/>
            <a:r>
              <a:rPr lang="pt-BR" sz="1200" b="1" dirty="0">
                <a:latin typeface="Consolas" panose="020B0609020204030204" pitchFamily="49" charset="0"/>
              </a:rPr>
              <a:t>V2c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 </a:t>
            </a:r>
            <a:r>
              <a:rPr lang="pt-BR" sz="1200" dirty="0" err="1">
                <a:latin typeface="Consolas" panose="020B0609020204030204" pitchFamily="49" charset="0"/>
              </a:rPr>
              <a:t>snmp</a:t>
            </a:r>
            <a:r>
              <a:rPr lang="pt-BR" sz="1200" dirty="0">
                <a:latin typeface="Consolas" panose="020B0609020204030204" pitchFamily="49" charset="0"/>
              </a:rPr>
              <a:t>-server </a:t>
            </a:r>
            <a:r>
              <a:rPr lang="pt-BR" sz="1200" dirty="0" err="1">
                <a:latin typeface="Consolas" panose="020B0609020204030204" pitchFamily="49" charset="0"/>
              </a:rPr>
              <a:t>community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multipro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view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AllView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ro</a:t>
            </a:r>
            <a:endParaRPr lang="pt-BR" sz="1200" dirty="0">
              <a:latin typeface="Consolas" panose="020B0609020204030204" pitchFamily="49" charset="0"/>
            </a:endParaRP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 </a:t>
            </a:r>
            <a:r>
              <a:rPr lang="pt-BR" sz="1200" dirty="0" err="1">
                <a:latin typeface="Consolas" panose="020B0609020204030204" pitchFamily="49" charset="0"/>
              </a:rPr>
              <a:t>snmp</a:t>
            </a:r>
            <a:r>
              <a:rPr lang="pt-BR" sz="1200" dirty="0">
                <a:latin typeface="Consolas" panose="020B0609020204030204" pitchFamily="49" charset="0"/>
              </a:rPr>
              <a:t>-server </a:t>
            </a:r>
            <a:r>
              <a:rPr lang="pt-BR" sz="1200" dirty="0" err="1">
                <a:latin typeface="Consolas" panose="020B0609020204030204" pitchFamily="49" charset="0"/>
              </a:rPr>
              <a:t>community</a:t>
            </a:r>
            <a:r>
              <a:rPr lang="pt-BR" sz="1200" dirty="0">
                <a:latin typeface="Consolas" panose="020B0609020204030204" pitchFamily="49" charset="0"/>
              </a:rPr>
              <a:t> multipro1 </a:t>
            </a:r>
            <a:r>
              <a:rPr lang="pt-BR" sz="1200" dirty="0" err="1">
                <a:latin typeface="Consolas" panose="020B0609020204030204" pitchFamily="49" charset="0"/>
              </a:rPr>
              <a:t>view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AllView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rw</a:t>
            </a:r>
            <a:endParaRPr lang="pt-BR" sz="1200" dirty="0">
              <a:latin typeface="Consolas" panose="020B0609020204030204" pitchFamily="49" charset="0"/>
            </a:endParaRPr>
          </a:p>
          <a:p>
            <a:pPr marL="228600" lvl="0"/>
            <a:r>
              <a:rPr lang="en-US" sz="1200" dirty="0" err="1">
                <a:latin typeface="Consolas" panose="020B0609020204030204" pitchFamily="49" charset="0"/>
              </a:rPr>
              <a:t>snmp</a:t>
            </a:r>
            <a:r>
              <a:rPr lang="en-US" sz="1200" dirty="0">
                <a:latin typeface="Consolas" panose="020B0609020204030204" pitchFamily="49" charset="0"/>
              </a:rPr>
              <a:t>-server host 10.10.88.201 trap version 2c </a:t>
            </a:r>
            <a:r>
              <a:rPr lang="en-US" sz="1200" dirty="0" err="1">
                <a:latin typeface="Consolas" panose="020B0609020204030204" pitchFamily="49" charset="0"/>
              </a:rPr>
              <a:t>multipro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udp</a:t>
            </a:r>
            <a:r>
              <a:rPr lang="en-US" sz="1200" dirty="0">
                <a:latin typeface="Consolas" panose="020B0609020204030204" pitchFamily="49" charset="0"/>
              </a:rPr>
              <a:t>-port 162 </a:t>
            </a:r>
            <a:r>
              <a:rPr lang="en-US" sz="1200" dirty="0" err="1">
                <a:latin typeface="Consolas" panose="020B0609020204030204" pitchFamily="49" charset="0"/>
              </a:rPr>
              <a:t>snmp</a:t>
            </a:r>
            <a:endParaRPr lang="pt-BR" sz="1200" dirty="0">
              <a:latin typeface="Consolas" panose="020B0609020204030204" pitchFamily="49" charset="0"/>
            </a:endParaRPr>
          </a:p>
          <a:p>
            <a:pPr marL="228600" lvl="0"/>
            <a:r>
              <a:rPr lang="pt-BR" sz="1200" b="1" dirty="0">
                <a:latin typeface="Consolas" panose="020B0609020204030204" pitchFamily="49" charset="0"/>
              </a:rPr>
              <a:t>V3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)#snmp-server </a:t>
            </a:r>
            <a:r>
              <a:rPr lang="pt-BR" sz="1200" dirty="0" err="1">
                <a:latin typeface="Consolas" panose="020B0609020204030204" pitchFamily="49" charset="0"/>
              </a:rPr>
              <a:t>version</a:t>
            </a:r>
            <a:r>
              <a:rPr lang="pt-BR" sz="1200" dirty="0">
                <a:latin typeface="Consolas" panose="020B0609020204030204" pitchFamily="49" charset="0"/>
              </a:rPr>
              <a:t> v3 </a:t>
            </a:r>
            <a:r>
              <a:rPr lang="pt-BR" sz="1200" dirty="0" err="1">
                <a:latin typeface="Consolas" panose="020B0609020204030204" pitchFamily="49" charset="0"/>
              </a:rPr>
              <a:t>enable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)#snmp-server </a:t>
            </a:r>
            <a:r>
              <a:rPr lang="pt-BR" sz="1200" dirty="0" err="1">
                <a:latin typeface="Consolas" panose="020B0609020204030204" pitchFamily="49" charset="0"/>
              </a:rPr>
              <a:t>view</a:t>
            </a:r>
            <a:r>
              <a:rPr lang="pt-BR" sz="1200" dirty="0">
                <a:latin typeface="Consolas" panose="020B0609020204030204" pitchFamily="49" charset="0"/>
              </a:rPr>
              <a:t> AllView2 </a:t>
            </a:r>
            <a:r>
              <a:rPr lang="pt-BR" sz="1200" dirty="0" err="1">
                <a:latin typeface="Consolas" panose="020B0609020204030204" pitchFamily="49" charset="0"/>
              </a:rPr>
              <a:t>org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included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)#snmp-server </a:t>
            </a:r>
            <a:r>
              <a:rPr lang="pt-BR" sz="1200" dirty="0" err="1">
                <a:latin typeface="Consolas" panose="020B0609020204030204" pitchFamily="49" charset="0"/>
              </a:rPr>
              <a:t>group</a:t>
            </a:r>
            <a:r>
              <a:rPr lang="pt-BR" sz="1200" dirty="0">
                <a:latin typeface="Consolas" panose="020B0609020204030204" pitchFamily="49" charset="0"/>
              </a:rPr>
              <a:t> group1 v3 </a:t>
            </a:r>
            <a:r>
              <a:rPr lang="pt-BR" sz="1200" dirty="0" err="1">
                <a:latin typeface="Consolas" panose="020B0609020204030204" pitchFamily="49" charset="0"/>
              </a:rPr>
              <a:t>priv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read</a:t>
            </a:r>
            <a:r>
              <a:rPr lang="pt-BR" sz="1200" dirty="0">
                <a:latin typeface="Consolas" panose="020B0609020204030204" pitchFamily="49" charset="0"/>
              </a:rPr>
              <a:t> AllView2 </a:t>
            </a:r>
            <a:r>
              <a:rPr lang="pt-BR" sz="1200" dirty="0" err="1">
                <a:latin typeface="Consolas" panose="020B0609020204030204" pitchFamily="49" charset="0"/>
              </a:rPr>
              <a:t>write</a:t>
            </a:r>
            <a:r>
              <a:rPr lang="pt-BR" sz="1200" dirty="0">
                <a:latin typeface="Consolas" panose="020B0609020204030204" pitchFamily="49" charset="0"/>
              </a:rPr>
              <a:t> AllView2 </a:t>
            </a:r>
            <a:r>
              <a:rPr lang="pt-BR" sz="1200" dirty="0" err="1">
                <a:latin typeface="Consolas" panose="020B0609020204030204" pitchFamily="49" charset="0"/>
              </a:rPr>
              <a:t>notify</a:t>
            </a:r>
            <a:r>
              <a:rPr lang="pt-BR" sz="1200" dirty="0">
                <a:latin typeface="Consolas" panose="020B0609020204030204" pitchFamily="49" charset="0"/>
              </a:rPr>
              <a:t> AllView2 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)#snmp-server </a:t>
            </a:r>
            <a:r>
              <a:rPr lang="pt-BR" sz="1200" dirty="0" err="1">
                <a:latin typeface="Consolas" panose="020B0609020204030204" pitchFamily="49" charset="0"/>
              </a:rPr>
              <a:t>user</a:t>
            </a:r>
            <a:r>
              <a:rPr lang="pt-BR" sz="1200" dirty="0">
                <a:latin typeface="Consolas" panose="020B0609020204030204" pitchFamily="49" charset="0"/>
              </a:rPr>
              <a:t> user1 group1 v3 </a:t>
            </a:r>
            <a:r>
              <a:rPr lang="pt-BR" sz="1200" dirty="0" err="1">
                <a:latin typeface="Consolas" panose="020B0609020204030204" pitchFamily="49" charset="0"/>
              </a:rPr>
              <a:t>auth</a:t>
            </a:r>
            <a:r>
              <a:rPr lang="pt-BR" sz="1200" dirty="0">
                <a:latin typeface="Consolas" panose="020B0609020204030204" pitchFamily="49" charset="0"/>
              </a:rPr>
              <a:t> md5 12345678 </a:t>
            </a:r>
            <a:r>
              <a:rPr lang="pt-BR" sz="1200" dirty="0" err="1">
                <a:latin typeface="Consolas" panose="020B0609020204030204" pitchFamily="49" charset="0"/>
              </a:rPr>
              <a:t>priv</a:t>
            </a:r>
            <a:r>
              <a:rPr lang="pt-BR" sz="1200" dirty="0">
                <a:latin typeface="Consolas" panose="020B0609020204030204" pitchFamily="49" charset="0"/>
              </a:rPr>
              <a:t> des56 12345678 </a:t>
            </a:r>
          </a:p>
          <a:p>
            <a:pPr marL="228600" lvl="0"/>
            <a:r>
              <a:rPr lang="pt-BR" sz="1200" dirty="0">
                <a:latin typeface="Consolas" panose="020B0609020204030204" pitchFamily="49" charset="0"/>
              </a:rPr>
              <a:t>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)#snmp-server host 10.2.1.1 </a:t>
            </a:r>
            <a:r>
              <a:rPr lang="pt-BR" sz="1200" dirty="0" err="1">
                <a:latin typeface="Consolas" panose="020B0609020204030204" pitchFamily="49" charset="0"/>
              </a:rPr>
              <a:t>trap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version</a:t>
            </a:r>
            <a:r>
              <a:rPr lang="pt-BR" sz="1200" dirty="0">
                <a:latin typeface="Consolas" panose="020B0609020204030204" pitchFamily="49" charset="0"/>
              </a:rPr>
              <a:t> 3 </a:t>
            </a:r>
            <a:r>
              <a:rPr lang="pt-BR" sz="1200" dirty="0" err="1">
                <a:latin typeface="Consolas" panose="020B0609020204030204" pitchFamily="49" charset="0"/>
              </a:rPr>
              <a:t>priv</a:t>
            </a:r>
            <a:r>
              <a:rPr lang="pt-BR" sz="1200" dirty="0">
                <a:latin typeface="Consolas" panose="020B0609020204030204" pitchFamily="49" charset="0"/>
              </a:rPr>
              <a:t> user1 ZXAN(</a:t>
            </a:r>
            <a:r>
              <a:rPr lang="pt-BR" sz="1200" dirty="0" err="1">
                <a:latin typeface="Consolas" panose="020B0609020204030204" pitchFamily="49" charset="0"/>
              </a:rPr>
              <a:t>config</a:t>
            </a:r>
            <a:r>
              <a:rPr lang="pt-BR" sz="1200" dirty="0">
                <a:latin typeface="Consolas" panose="020B0609020204030204" pitchFamily="49" charset="0"/>
              </a:rPr>
              <a:t>)#exit</a:t>
            </a:r>
          </a:p>
          <a:p>
            <a:pPr marL="228600" lvl="0"/>
            <a:r>
              <a:rPr lang="pt-BR" sz="1200" dirty="0" err="1">
                <a:latin typeface="Consolas" panose="020B0609020204030204" pitchFamily="49" charset="0"/>
              </a:rPr>
              <a:t>ZXAN#write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4860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usuário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28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993415"/>
          </a:xfrm>
        </p:spPr>
        <p:txBody>
          <a:bodyPr>
            <a:normAutofit/>
          </a:bodyPr>
          <a:lstStyle/>
          <a:p>
            <a:r>
              <a:rPr lang="pt-BR" dirty="0"/>
              <a:t>O comando </a:t>
            </a:r>
            <a:r>
              <a:rPr lang="pt-BR" b="1" i="1" dirty="0"/>
              <a:t>configure terminal </a:t>
            </a:r>
            <a:r>
              <a:rPr lang="pt-BR" dirty="0"/>
              <a:t>nos leva a </a:t>
            </a:r>
            <a:r>
              <a:rPr lang="pt-BR" dirty="0" err="1"/>
              <a:t>view</a:t>
            </a:r>
            <a:r>
              <a:rPr lang="pt-BR" dirty="0"/>
              <a:t> de configuração do equipamento, em seguida modo de configuração de usuários system-</a:t>
            </a:r>
            <a:r>
              <a:rPr lang="pt-BR" dirty="0" err="1"/>
              <a:t>user</a:t>
            </a:r>
            <a:r>
              <a:rPr lang="pt-BR" dirty="0"/>
              <a:t>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1016817" y="2585402"/>
            <a:ext cx="5669857" cy="123080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err="1">
                <a:latin typeface="Consolas" panose="020B0609020204030204" pitchFamily="49" charset="0"/>
              </a:rPr>
              <a:t>Criando</a:t>
            </a:r>
            <a:r>
              <a:rPr lang="en-US" sz="1200" b="1" dirty="0">
                <a:latin typeface="Consolas" panose="020B0609020204030204" pitchFamily="49" charset="0"/>
              </a:rPr>
              <a:t> User Name / Password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ZXAN(config)#system-user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ZXAN(config-system-user)#user-name multipro2020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ZXAN(config-system-user-username)#password Multi@2020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C98E373E-0425-4898-9A9A-2CDA3C0CA351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3" name="Grupo 95">
              <a:extLst>
                <a:ext uri="{FF2B5EF4-FFF2-40B4-BE49-F238E27FC236}">
                  <a16:creationId xmlns:a16="http://schemas.microsoft.com/office/drawing/2014/main" id="{CEB7B09C-A550-4B78-B7D9-949837FAF50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8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041D3A10-4271-4D7E-8BA0-2E48CCB9AA5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9" name="Hexágono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4369B208-9D1D-4A1C-8A23-F8BC3B305B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5" name="Grupo 95">
              <a:extLst>
                <a:ext uri="{FF2B5EF4-FFF2-40B4-BE49-F238E27FC236}">
                  <a16:creationId xmlns:a16="http://schemas.microsoft.com/office/drawing/2014/main" id="{6AF8B891-00FF-4E58-B54C-B08995171351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6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F682204B-A93F-449D-A150-5C0725DBA00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7" name="Hexágono 1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13ECA4C-1199-479F-8CA0-C1A2A46506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096497C9-1F5A-4F06-9659-6357FA8E4CB1}"/>
              </a:ext>
            </a:extLst>
          </p:cNvPr>
          <p:cNvSpPr txBox="1">
            <a:spLocks/>
          </p:cNvSpPr>
          <p:nvPr/>
        </p:nvSpPr>
        <p:spPr>
          <a:xfrm>
            <a:off x="6997359" y="1651433"/>
            <a:ext cx="5044585" cy="470414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400" b="1" dirty="0">
                <a:latin typeface="Consolas" panose="020B0609020204030204" pitchFamily="49" charset="0"/>
              </a:rPr>
              <a:t>3-exemplo mostra como configurar o modo de autorização de um usuário</a:t>
            </a:r>
            <a:endParaRPr lang="en-US" sz="1400" b="1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ZXAN(config)#aaa-authentication-template 2001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</a:t>
            </a:r>
            <a:r>
              <a:rPr lang="en-US" sz="1200" dirty="0" err="1">
                <a:latin typeface="Consolas" panose="020B0609020204030204" pitchFamily="49" charset="0"/>
              </a:rPr>
              <a:t>authen</a:t>
            </a:r>
            <a:r>
              <a:rPr lang="en-US" sz="1200" dirty="0">
                <a:latin typeface="Consolas" panose="020B0609020204030204" pitchFamily="49" charset="0"/>
              </a:rPr>
              <a:t>-template)#aaa-authentication-type local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</a:t>
            </a:r>
            <a:r>
              <a:rPr lang="en-US" sz="1200" dirty="0" err="1">
                <a:latin typeface="Consolas" panose="020B0609020204030204" pitchFamily="49" charset="0"/>
              </a:rPr>
              <a:t>authen</a:t>
            </a:r>
            <a:r>
              <a:rPr lang="en-US" sz="1200" dirty="0">
                <a:latin typeface="Consolas" panose="020B0609020204030204" pitchFamily="49" charset="0"/>
              </a:rPr>
              <a:t>-template)#exit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ZXAN(config)#aaa-authorization-template 2001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-author-template)#aaa-authorization-type local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-author-template)#exit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ZXAN(config-system-user)#exit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pt-BR" sz="1200" b="1" dirty="0">
                <a:latin typeface="Consolas" panose="020B0609020204030204" pitchFamily="49" charset="0"/>
              </a:rPr>
              <a:t> 4 -O exemplo a seguir mostra como configurar um modelo de autorização AAA</a:t>
            </a:r>
          </a:p>
          <a:p>
            <a:r>
              <a:rPr lang="en-US" sz="1200" dirty="0" err="1"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os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Modelos</a:t>
            </a:r>
            <a:r>
              <a:rPr lang="en-US" sz="1200" dirty="0"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latin typeface="Consolas" panose="020B0609020204030204" pitchFamily="49" charset="0"/>
              </a:rPr>
              <a:t>Autorização</a:t>
            </a:r>
            <a:r>
              <a:rPr lang="en-US" sz="1200" dirty="0">
                <a:latin typeface="Consolas" panose="020B0609020204030204" pitchFamily="49" charset="0"/>
              </a:rPr>
              <a:t> e </a:t>
            </a:r>
            <a:r>
              <a:rPr lang="en-US" sz="1200" dirty="0" err="1">
                <a:latin typeface="Consolas" panose="020B0609020204030204" pitchFamily="49" charset="0"/>
              </a:rPr>
              <a:t>Autorização</a:t>
            </a:r>
            <a:r>
              <a:rPr lang="en-US" sz="1200" dirty="0">
                <a:latin typeface="Consolas" panose="020B0609020204030204" pitchFamily="49" charset="0"/>
              </a:rPr>
              <a:t> para um </a:t>
            </a:r>
            <a:r>
              <a:rPr lang="en-US" sz="1200" dirty="0" err="1">
                <a:latin typeface="Consolas" panose="020B0609020204030204" pitchFamily="49" charset="0"/>
              </a:rPr>
              <a:t>Usuário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ZXAN(config-system-user)#authentication-template 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ZXAN(config-system-user-</a:t>
            </a:r>
            <a:r>
              <a:rPr lang="en-US" sz="1200" dirty="0" err="1">
                <a:latin typeface="Consolas" panose="020B0609020204030204" pitchFamily="49" charset="0"/>
              </a:rPr>
              <a:t>authen</a:t>
            </a:r>
            <a:r>
              <a:rPr lang="en-US" sz="1200" dirty="0">
                <a:latin typeface="Consolas" panose="020B0609020204030204" pitchFamily="49" charset="0"/>
              </a:rPr>
              <a:t>-temp)#bind 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-authentication-template 2001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ZXAN(config-system-user)#authorization-template 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ZXAN(config-system-user-author-temp)#bind </a:t>
            </a:r>
            <a:r>
              <a:rPr lang="en-US" sz="1200" dirty="0" err="1">
                <a:latin typeface="Consolas" panose="020B0609020204030204" pitchFamily="49" charset="0"/>
              </a:rPr>
              <a:t>aaa</a:t>
            </a:r>
            <a:r>
              <a:rPr lang="en-US" sz="1200" dirty="0">
                <a:latin typeface="Consolas" panose="020B0609020204030204" pitchFamily="49" charset="0"/>
              </a:rPr>
              <a:t>-authorization-template 2001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ZXAN(config-system-user-author-temp)#local-privilege-level 15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ZXAN(config-system-user-author-temp)#exit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ZXAN(config-system-user)#exit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2D83C2FE-90CA-4513-8E57-21207D77BD12}"/>
              </a:ext>
            </a:extLst>
          </p:cNvPr>
          <p:cNvSpPr txBox="1">
            <a:spLocks/>
          </p:cNvSpPr>
          <p:nvPr/>
        </p:nvSpPr>
        <p:spPr>
          <a:xfrm>
            <a:off x="1016817" y="4867967"/>
            <a:ext cx="5669857" cy="123080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 err="1">
                <a:latin typeface="Consolas" panose="020B0609020204030204" pitchFamily="49" charset="0"/>
              </a:rPr>
              <a:t>Aplicando</a:t>
            </a:r>
            <a:r>
              <a:rPr lang="en-US" sz="1200" b="1" dirty="0">
                <a:latin typeface="Consolas" panose="020B0609020204030204" pitchFamily="49" charset="0"/>
              </a:rPr>
              <a:t> User  Templates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ZXAN(config-system-user-username)#bind authentication-template 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ZXAN(config-system-user-username)#bind authorization-template 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ZXAN(config-system-user-username)#exit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CF6015B-F584-4753-BDE5-9B3BDBCF5889}"/>
              </a:ext>
            </a:extLst>
          </p:cNvPr>
          <p:cNvSpPr txBox="1"/>
          <p:nvPr/>
        </p:nvSpPr>
        <p:spPr>
          <a:xfrm>
            <a:off x="1016817" y="1651432"/>
            <a:ext cx="566086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r>
              <a:rPr lang="pt-BR" dirty="0"/>
              <a:t> 1-exemplo a seguir mostra como criar uma conta cujo nome de usuário e senha são </a:t>
            </a:r>
            <a:r>
              <a:rPr lang="pt-BR" dirty="0" err="1"/>
              <a:t>multipro</a:t>
            </a:r>
            <a:endParaRPr lang="pt-BR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119D3B4E-85B9-4BD7-A183-8E0270125EA2}"/>
              </a:ext>
            </a:extLst>
          </p:cNvPr>
          <p:cNvSpPr txBox="1"/>
          <p:nvPr/>
        </p:nvSpPr>
        <p:spPr>
          <a:xfrm>
            <a:off x="920739" y="3880421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dirty="0"/>
          </a:p>
          <a:p>
            <a:r>
              <a:rPr lang="pt-BR" dirty="0"/>
              <a:t>2-exemplo a seguir mostra como vincular modelos de autenticação e autorização</a:t>
            </a:r>
          </a:p>
        </p:txBody>
      </p:sp>
    </p:spTree>
    <p:extLst>
      <p:ext uri="{BB962C8B-B14F-4D97-AF65-F5344CB8AC3E}">
        <p14:creationId xmlns:p14="http://schemas.microsoft.com/office/powerpoint/2010/main" val="8993014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usuários PADRÃO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pt-BR" noProof="0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5179AE1A-1FBA-4046-AF76-4A72D2A7562B}" type="slidenum">
              <a:rPr lang="pt-BR" noProof="0" smtClean="0"/>
              <a:pPr lvl="0"/>
              <a:t>29</a:t>
            </a:fld>
            <a:endParaRPr lang="pt-BR" noProof="0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02009"/>
              </p:ext>
            </p:extLst>
          </p:nvPr>
        </p:nvGraphicFramePr>
        <p:xfrm>
          <a:off x="8269542" y="1241110"/>
          <a:ext cx="37724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username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users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62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latin typeface="Foco Corp" panose="020B0504050202020203"/>
                        </a:rPr>
                        <a:t>ZXAN#show</a:t>
                      </a:r>
                      <a:r>
                        <a:rPr lang="en-US" sz="1600" dirty="0">
                          <a:latin typeface="Foco Corp" panose="020B0504050202020203"/>
                        </a:rPr>
                        <a:t> local-user state debug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822100"/>
                  </a:ext>
                </a:extLst>
              </a:tr>
            </a:tbl>
          </a:graphicData>
        </a:graphic>
      </p:graphicFrame>
      <p:sp>
        <p:nvSpPr>
          <p:cNvPr id="18" name="Espaço Reservado para Conteúdo 6">
            <a:extLst>
              <a:ext uri="{FF2B5EF4-FFF2-40B4-BE49-F238E27FC236}">
                <a16:creationId xmlns:a16="http://schemas.microsoft.com/office/drawing/2014/main" id="{8FA3490D-4CFF-4236-9342-867F98ED1E6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1" y="1025389"/>
            <a:ext cx="7272600" cy="1088420"/>
          </a:xfrm>
        </p:spPr>
        <p:txBody>
          <a:bodyPr>
            <a:normAutofit/>
          </a:bodyPr>
          <a:lstStyle/>
          <a:p>
            <a:r>
              <a:rPr lang="pt-BR" dirty="0"/>
              <a:t>Caso escolha-se a autenticação local, se faz necessário criar e gerenciar os usuários localmente no equipamento.</a:t>
            </a:r>
          </a:p>
          <a:p>
            <a:r>
              <a:rPr lang="pt-BR" dirty="0"/>
              <a:t>Apenas usuários com privilégio 15 podem criar e deletar usuários.</a:t>
            </a:r>
          </a:p>
        </p:txBody>
      </p:sp>
      <p:sp>
        <p:nvSpPr>
          <p:cNvPr id="22" name="Espaço Reservado para Conteúdo 8">
            <a:extLst>
              <a:ext uri="{FF2B5EF4-FFF2-40B4-BE49-F238E27FC236}">
                <a16:creationId xmlns:a16="http://schemas.microsoft.com/office/drawing/2014/main" id="{64346D3B-720E-4886-B9A9-C3E9010E7868}"/>
              </a:ext>
            </a:extLst>
          </p:cNvPr>
          <p:cNvSpPr txBox="1">
            <a:spLocks/>
          </p:cNvSpPr>
          <p:nvPr/>
        </p:nvSpPr>
        <p:spPr>
          <a:xfrm>
            <a:off x="910801" y="2293199"/>
            <a:ext cx="7180618" cy="388376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ZXAN(config)#system-user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ZXAN(config-system-user-username)#password admin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ZXAN(config-system-user-username)#password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admin@ZTE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Detetando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Usúarios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ZXAN(config-system-user)#no user-name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-------------------------------------------------------------------------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NOME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 = Nome do </a:t>
            </a:r>
            <a:r>
              <a:rPr kumimoji="0" lang="pt-BR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usuário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até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16 </a:t>
            </a:r>
            <a:r>
              <a:rPr kumimoji="0" lang="pt-BR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caracteres</a:t>
            </a:r>
            <a:endParaRPr lang="pt-BR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	(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minúsculo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numeral, _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&lt;SENHA&gt; =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Senha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usuário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de 3 a 16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caracteres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sem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espaço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	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minúsculo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</a:t>
            </a:r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maiúsculo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numeral, _`*-=~!@ #$%^&amp;()_+[]{}|;':,./&lt;&gt;\\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&lt;NIVEL&gt; = </a:t>
            </a:r>
            <a:r>
              <a:rPr kumimoji="0" lang="pt-BR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Nível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de </a:t>
            </a:r>
            <a:r>
              <a:rPr kumimoji="0" lang="pt-BR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privilégio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do </a:t>
            </a:r>
            <a:r>
              <a:rPr kumimoji="0" lang="pt-BR" sz="12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cliente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(0~15)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pic>
        <p:nvPicPr>
          <p:cNvPr id="23" name="Gráfico 22" descr="Usuários">
            <a:extLst>
              <a:ext uri="{FF2B5EF4-FFF2-40B4-BE49-F238E27FC236}">
                <a16:creationId xmlns:a16="http://schemas.microsoft.com/office/drawing/2014/main" id="{8759E566-A2AB-4657-A45D-C3EA576F1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73623" y="3454379"/>
            <a:ext cx="1737360" cy="1737360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75A59C28-14BD-42CA-9E8D-EB212FA34CE6}"/>
              </a:ext>
            </a:extLst>
          </p:cNvPr>
          <p:cNvGrpSpPr/>
          <p:nvPr/>
        </p:nvGrpSpPr>
        <p:grpSpPr>
          <a:xfrm>
            <a:off x="8630623" y="3602546"/>
            <a:ext cx="1828800" cy="1828800"/>
            <a:chOff x="8462912" y="2761219"/>
            <a:chExt cx="1828800" cy="1828800"/>
          </a:xfrm>
        </p:grpSpPr>
        <p:pic>
          <p:nvPicPr>
            <p:cNvPr id="5" name="Gráfico 4" descr="Usuário">
              <a:extLst>
                <a:ext uri="{FF2B5EF4-FFF2-40B4-BE49-F238E27FC236}">
                  <a16:creationId xmlns:a16="http://schemas.microsoft.com/office/drawing/2014/main" id="{8B30FD6B-B0E0-451F-981D-059C5879A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2912" y="2761219"/>
              <a:ext cx="1828800" cy="1828800"/>
            </a:xfrm>
            <a:prstGeom prst="rect">
              <a:avLst/>
            </a:prstGeom>
          </p:spPr>
        </p:pic>
        <p:pic>
          <p:nvPicPr>
            <p:cNvPr id="24" name="Gráfico 23" descr="Crachá de Funcionário">
              <a:extLst>
                <a:ext uri="{FF2B5EF4-FFF2-40B4-BE49-F238E27FC236}">
                  <a16:creationId xmlns:a16="http://schemas.microsoft.com/office/drawing/2014/main" id="{5D8762DC-42A0-48A7-880C-B98E49FA9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377312" y="3801772"/>
              <a:ext cx="548640" cy="548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60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Chassi C610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897CC599-66DD-4BA0-A655-E32C35205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491" y="4929905"/>
            <a:ext cx="8415947" cy="700576"/>
          </a:xfrm>
          <a:prstGeom prst="rect">
            <a:avLst/>
          </a:prstGeom>
          <a:noFill/>
          <a:ln w="19050">
            <a:noFill/>
            <a:prstDash val="dash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Ideal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para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implementação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externa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,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espaço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limitado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e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cenários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FTTH/O/B/C/M/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dp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Suporte a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múltiplas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topologias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de rede,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incluindo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star convergence, link cascading e Ethernet ring.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Alimentação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 DC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redundante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</p:txBody>
      </p:sp>
      <p:grpSp>
        <p:nvGrpSpPr>
          <p:cNvPr id="29" name="组合 7">
            <a:extLst>
              <a:ext uri="{FF2B5EF4-FFF2-40B4-BE49-F238E27FC236}">
                <a16:creationId xmlns:a16="http://schemas.microsoft.com/office/drawing/2014/main" id="{7E749FBE-1DFE-4BC0-8D51-2E07D3A2AFE3}"/>
              </a:ext>
            </a:extLst>
          </p:cNvPr>
          <p:cNvGrpSpPr/>
          <p:nvPr/>
        </p:nvGrpSpPr>
        <p:grpSpPr>
          <a:xfrm>
            <a:off x="910800" y="4721365"/>
            <a:ext cx="7909450" cy="2080"/>
            <a:chOff x="517266" y="3814839"/>
            <a:chExt cx="7909450" cy="2080"/>
          </a:xfrm>
        </p:grpSpPr>
        <p:cxnSp>
          <p:nvCxnSpPr>
            <p:cNvPr id="37" name="直接连接符 8">
              <a:extLst>
                <a:ext uri="{FF2B5EF4-FFF2-40B4-BE49-F238E27FC236}">
                  <a16:creationId xmlns:a16="http://schemas.microsoft.com/office/drawing/2014/main" id="{1C131600-44DE-41DB-8C8C-7C5E9C82C309}"/>
                </a:ext>
              </a:extLst>
            </p:cNvPr>
            <p:cNvCxnSpPr/>
            <p:nvPr/>
          </p:nvCxnSpPr>
          <p:spPr>
            <a:xfrm flipH="1">
              <a:off x="517266" y="3814839"/>
              <a:ext cx="720000" cy="0"/>
            </a:xfrm>
            <a:prstGeom prst="line">
              <a:avLst/>
            </a:prstGeom>
            <a:ln w="57150">
              <a:solidFill>
                <a:srgbClr val="56AB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9">
              <a:extLst>
                <a:ext uri="{FF2B5EF4-FFF2-40B4-BE49-F238E27FC236}">
                  <a16:creationId xmlns:a16="http://schemas.microsoft.com/office/drawing/2014/main" id="{3EF9456D-272B-4809-A9F0-310F641A87F0}"/>
                </a:ext>
              </a:extLst>
            </p:cNvPr>
            <p:cNvCxnSpPr/>
            <p:nvPr/>
          </p:nvCxnSpPr>
          <p:spPr>
            <a:xfrm flipH="1">
              <a:off x="1226716" y="3816919"/>
              <a:ext cx="7200000" cy="0"/>
            </a:xfrm>
            <a:prstGeom prst="line">
              <a:avLst/>
            </a:prstGeom>
            <a:ln w="57150">
              <a:solidFill>
                <a:srgbClr val="56ABE4">
                  <a:alpha val="50196"/>
                </a:srgb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11">
            <a:extLst>
              <a:ext uri="{FF2B5EF4-FFF2-40B4-BE49-F238E27FC236}">
                <a16:creationId xmlns:a16="http://schemas.microsoft.com/office/drawing/2014/main" id="{7B5B00BF-8772-4683-835F-5C3DD6CF57F3}"/>
              </a:ext>
            </a:extLst>
          </p:cNvPr>
          <p:cNvSpPr txBox="1"/>
          <p:nvPr/>
        </p:nvSpPr>
        <p:spPr>
          <a:xfrm>
            <a:off x="957930" y="3759316"/>
            <a:ext cx="3875681" cy="7032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14350" indent="-514350">
              <a:lnSpc>
                <a:spcPts val="2300"/>
              </a:lnSpc>
              <a:buAutoNum type="arabicPlain" startAt="16"/>
              <a:defRPr/>
            </a:pPr>
            <a:r>
              <a:rPr lang="en-US" altLang="zh-CN" sz="28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800" b="1" kern="0" dirty="0">
                <a:solidFill>
                  <a:srgbClr val="000000"/>
                </a:solidFill>
              </a:rPr>
              <a:t> GPON </a:t>
            </a:r>
          </a:p>
          <a:p>
            <a:pPr>
              <a:lnSpc>
                <a:spcPts val="2300"/>
              </a:lnSpc>
              <a:defRPr/>
            </a:pPr>
            <a:r>
              <a:rPr lang="en-US" altLang="zh-CN" sz="2800" b="1" kern="0" dirty="0">
                <a:solidFill>
                  <a:srgbClr val="000000"/>
                </a:solidFill>
              </a:rPr>
              <a:t>4    </a:t>
            </a:r>
            <a:r>
              <a:rPr lang="en-US" altLang="zh-CN" sz="28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800" b="1" kern="0" dirty="0">
                <a:solidFill>
                  <a:srgbClr val="000000"/>
                </a:solidFill>
              </a:rPr>
              <a:t>  10GE</a:t>
            </a:r>
          </a:p>
        </p:txBody>
      </p:sp>
      <p:grpSp>
        <p:nvGrpSpPr>
          <p:cNvPr id="42" name="组合 29">
            <a:extLst>
              <a:ext uri="{FF2B5EF4-FFF2-40B4-BE49-F238E27FC236}">
                <a16:creationId xmlns:a16="http://schemas.microsoft.com/office/drawing/2014/main" id="{D83FC74A-9553-4B32-A601-FAC816FEB27F}"/>
              </a:ext>
            </a:extLst>
          </p:cNvPr>
          <p:cNvGrpSpPr/>
          <p:nvPr/>
        </p:nvGrpSpPr>
        <p:grpSpPr>
          <a:xfrm>
            <a:off x="4400110" y="3633798"/>
            <a:ext cx="4684944" cy="954306"/>
            <a:chOff x="373938" y="2006334"/>
            <a:chExt cx="4684944" cy="954306"/>
          </a:xfrm>
        </p:grpSpPr>
        <p:pic>
          <p:nvPicPr>
            <p:cNvPr id="43" name="Picture 5" descr="C:\Documents and Settings\Administrator\My Documents\Downloads\iconfont-thumbsuplargeo.png">
              <a:extLst>
                <a:ext uri="{FF2B5EF4-FFF2-40B4-BE49-F238E27FC236}">
                  <a16:creationId xmlns:a16="http://schemas.microsoft.com/office/drawing/2014/main" id="{7C9C8E29-9A32-45BB-B5AD-EC4CBB19C9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928" y="2006334"/>
              <a:ext cx="288000" cy="288000"/>
            </a:xfrm>
            <a:prstGeom prst="rect">
              <a:avLst/>
            </a:prstGeom>
            <a:noFill/>
          </p:spPr>
        </p:pic>
        <p:pic>
          <p:nvPicPr>
            <p:cNvPr id="44" name="Picture 4" descr="C:\Documents and Settings\Administrator\My Documents\Downloads\iconfont-moshijieneng01.png">
              <a:extLst>
                <a:ext uri="{FF2B5EF4-FFF2-40B4-BE49-F238E27FC236}">
                  <a16:creationId xmlns:a16="http://schemas.microsoft.com/office/drawing/2014/main" id="{FB43FB35-6B70-41ED-B905-2F38A4B8B2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38" y="2636640"/>
              <a:ext cx="324000" cy="324000"/>
            </a:xfrm>
            <a:prstGeom prst="rect">
              <a:avLst/>
            </a:prstGeom>
            <a:noFill/>
          </p:spPr>
        </p:pic>
        <p:sp>
          <p:nvSpPr>
            <p:cNvPr id="45" name="TextBox 16">
              <a:extLst>
                <a:ext uri="{FF2B5EF4-FFF2-40B4-BE49-F238E27FC236}">
                  <a16:creationId xmlns:a16="http://schemas.microsoft.com/office/drawing/2014/main" id="{5E99B40B-E881-422F-A389-93BFA9DCFD84}"/>
                </a:ext>
              </a:extLst>
            </p:cNvPr>
            <p:cNvSpPr txBox="1"/>
            <p:nvPr/>
          </p:nvSpPr>
          <p:spPr>
            <a:xfrm>
              <a:off x="744407" y="2024779"/>
              <a:ext cx="313544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300" kern="0" dirty="0" err="1">
                  <a:solidFill>
                    <a:sysClr val="windowText" lastClr="000000"/>
                  </a:solidFill>
                  <a:ea typeface="微软雅黑" pitchFamily="34" charset="-122"/>
                </a:rPr>
                <a:t>Módulos</a:t>
              </a:r>
              <a:r>
                <a:rPr lang="en-US" altLang="zh-CN" sz="1300" kern="0" dirty="0">
                  <a:solidFill>
                    <a:sysClr val="windowText" lastClr="000000"/>
                  </a:solidFill>
                  <a:ea typeface="微软雅黑" pitchFamily="34" charset="-122"/>
                </a:rPr>
                <a:t> C+</a:t>
              </a:r>
              <a:endParaRPr lang="zh-CN" altLang="en-US" sz="13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grpSp>
          <p:nvGrpSpPr>
            <p:cNvPr id="46" name="组合 99">
              <a:extLst>
                <a:ext uri="{FF2B5EF4-FFF2-40B4-BE49-F238E27FC236}">
                  <a16:creationId xmlns:a16="http://schemas.microsoft.com/office/drawing/2014/main" id="{795ADC1F-132C-444C-A3E2-FF0E0730B1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9188" y="2375902"/>
              <a:ext cx="216000" cy="216000"/>
              <a:chOff x="1704340" y="4191545"/>
              <a:chExt cx="421640" cy="421640"/>
            </a:xfrm>
          </p:grpSpPr>
          <p:sp>
            <p:nvSpPr>
              <p:cNvPr id="49" name="矩形 20">
                <a:extLst>
                  <a:ext uri="{FF2B5EF4-FFF2-40B4-BE49-F238E27FC236}">
                    <a16:creationId xmlns:a16="http://schemas.microsoft.com/office/drawing/2014/main" id="{34CA84D1-29D4-421F-8404-27AFED1DBCE4}"/>
                  </a:ext>
                </a:extLst>
              </p:cNvPr>
              <p:cNvSpPr/>
              <p:nvPr/>
            </p:nvSpPr>
            <p:spPr>
              <a:xfrm>
                <a:off x="170434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0" name="矩形 21">
                <a:extLst>
                  <a:ext uri="{FF2B5EF4-FFF2-40B4-BE49-F238E27FC236}">
                    <a16:creationId xmlns:a16="http://schemas.microsoft.com/office/drawing/2014/main" id="{41AA42AB-3FB7-4534-B282-666F0281C7B7}"/>
                  </a:ext>
                </a:extLst>
              </p:cNvPr>
              <p:cNvSpPr/>
              <p:nvPr/>
            </p:nvSpPr>
            <p:spPr>
              <a:xfrm>
                <a:off x="184912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1" name="矩形 22">
                <a:extLst>
                  <a:ext uri="{FF2B5EF4-FFF2-40B4-BE49-F238E27FC236}">
                    <a16:creationId xmlns:a16="http://schemas.microsoft.com/office/drawing/2014/main" id="{47743F98-93AA-486E-85F4-513DF5299772}"/>
                  </a:ext>
                </a:extLst>
              </p:cNvPr>
              <p:cNvSpPr/>
              <p:nvPr/>
            </p:nvSpPr>
            <p:spPr>
              <a:xfrm>
                <a:off x="199898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2" name="矩形 23">
                <a:extLst>
                  <a:ext uri="{FF2B5EF4-FFF2-40B4-BE49-F238E27FC236}">
                    <a16:creationId xmlns:a16="http://schemas.microsoft.com/office/drawing/2014/main" id="{F0971BAE-AD28-4383-B186-0F8C66AD9877}"/>
                  </a:ext>
                </a:extLst>
              </p:cNvPr>
              <p:cNvSpPr/>
              <p:nvPr/>
            </p:nvSpPr>
            <p:spPr>
              <a:xfrm>
                <a:off x="170434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3" name="矩形 24">
                <a:extLst>
                  <a:ext uri="{FF2B5EF4-FFF2-40B4-BE49-F238E27FC236}">
                    <a16:creationId xmlns:a16="http://schemas.microsoft.com/office/drawing/2014/main" id="{85F7D17B-C504-4FF4-A9E3-97FADE59C066}"/>
                  </a:ext>
                </a:extLst>
              </p:cNvPr>
              <p:cNvSpPr/>
              <p:nvPr/>
            </p:nvSpPr>
            <p:spPr>
              <a:xfrm>
                <a:off x="184912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4" name="矩形 25">
                <a:extLst>
                  <a:ext uri="{FF2B5EF4-FFF2-40B4-BE49-F238E27FC236}">
                    <a16:creationId xmlns:a16="http://schemas.microsoft.com/office/drawing/2014/main" id="{D0C7D61C-C6CB-4DA2-8E6E-E8E13CE8CA1A}"/>
                  </a:ext>
                </a:extLst>
              </p:cNvPr>
              <p:cNvSpPr/>
              <p:nvPr/>
            </p:nvSpPr>
            <p:spPr>
              <a:xfrm>
                <a:off x="199898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5" name="矩形 26">
                <a:extLst>
                  <a:ext uri="{FF2B5EF4-FFF2-40B4-BE49-F238E27FC236}">
                    <a16:creationId xmlns:a16="http://schemas.microsoft.com/office/drawing/2014/main" id="{93EF8414-F63D-4007-AB70-0223B1D01FD2}"/>
                  </a:ext>
                </a:extLst>
              </p:cNvPr>
              <p:cNvSpPr/>
              <p:nvPr/>
            </p:nvSpPr>
            <p:spPr>
              <a:xfrm>
                <a:off x="170434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6" name="矩形 27">
                <a:extLst>
                  <a:ext uri="{FF2B5EF4-FFF2-40B4-BE49-F238E27FC236}">
                    <a16:creationId xmlns:a16="http://schemas.microsoft.com/office/drawing/2014/main" id="{70E2F6A8-3A2A-494A-A50D-4B7E4AD645C8}"/>
                  </a:ext>
                </a:extLst>
              </p:cNvPr>
              <p:cNvSpPr/>
              <p:nvPr/>
            </p:nvSpPr>
            <p:spPr>
              <a:xfrm>
                <a:off x="184912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7" name="矩形 28">
                <a:extLst>
                  <a:ext uri="{FF2B5EF4-FFF2-40B4-BE49-F238E27FC236}">
                    <a16:creationId xmlns:a16="http://schemas.microsoft.com/office/drawing/2014/main" id="{EB8EC88A-0039-45CE-8001-8D2021D2ED6A}"/>
                  </a:ext>
                </a:extLst>
              </p:cNvPr>
              <p:cNvSpPr/>
              <p:nvPr/>
            </p:nvSpPr>
            <p:spPr>
              <a:xfrm>
                <a:off x="199898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47" name="矩形 18">
              <a:extLst>
                <a:ext uri="{FF2B5EF4-FFF2-40B4-BE49-F238E27FC236}">
                  <a16:creationId xmlns:a16="http://schemas.microsoft.com/office/drawing/2014/main" id="{5FB67A2E-7A0B-4DFF-B687-E37017849025}"/>
                </a:ext>
              </a:extLst>
            </p:cNvPr>
            <p:cNvSpPr/>
            <p:nvPr/>
          </p:nvSpPr>
          <p:spPr>
            <a:xfrm>
              <a:off x="562447" y="2330740"/>
              <a:ext cx="4496435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</a:pP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Economia 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espaço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se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comparado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as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grandes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OLTs.</a:t>
              </a:r>
            </a:p>
          </p:txBody>
        </p:sp>
        <p:sp>
          <p:nvSpPr>
            <p:cNvPr id="48" name="矩形 19">
              <a:extLst>
                <a:ext uri="{FF2B5EF4-FFF2-40B4-BE49-F238E27FC236}">
                  <a16:creationId xmlns:a16="http://schemas.microsoft.com/office/drawing/2014/main" id="{A89B4578-C690-447B-85B5-DE1C23CDB370}"/>
                </a:ext>
              </a:extLst>
            </p:cNvPr>
            <p:cNvSpPr/>
            <p:nvPr/>
          </p:nvSpPr>
          <p:spPr>
            <a:xfrm>
              <a:off x="559777" y="2648422"/>
              <a:ext cx="4367152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  <a:defRPr/>
              </a:pPr>
              <a:r>
                <a:rPr lang="en-US" altLang="zh-CN" sz="1300" kern="0" dirty="0">
                  <a:solidFill>
                    <a:srgbClr val="F79646">
                      <a:lumMod val="75000"/>
                    </a:srgbClr>
                  </a:solidFill>
                  <a:ea typeface="微软雅黑" pitchFamily="34" charset="-122"/>
                </a:rPr>
                <a:t>1U 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altura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,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mais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flexibilidade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implementação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.</a:t>
              </a:r>
            </a:p>
          </p:txBody>
        </p:sp>
      </p:grpSp>
      <p:grpSp>
        <p:nvGrpSpPr>
          <p:cNvPr id="65" name="Agrupar 64">
            <a:extLst>
              <a:ext uri="{FF2B5EF4-FFF2-40B4-BE49-F238E27FC236}">
                <a16:creationId xmlns:a16="http://schemas.microsoft.com/office/drawing/2014/main" id="{D7CCAD57-B1DC-49D4-8E76-F3CA0CB885B8}"/>
              </a:ext>
            </a:extLst>
          </p:cNvPr>
          <p:cNvGrpSpPr/>
          <p:nvPr/>
        </p:nvGrpSpPr>
        <p:grpSpPr>
          <a:xfrm>
            <a:off x="9740603" y="2193256"/>
            <a:ext cx="1827889" cy="849479"/>
            <a:chOff x="6775101" y="4774033"/>
            <a:chExt cx="1827889" cy="849479"/>
          </a:xfrm>
        </p:grpSpPr>
        <p:sp>
          <p:nvSpPr>
            <p:cNvPr id="66" name="矩形 28">
              <a:extLst>
                <a:ext uri="{FF2B5EF4-FFF2-40B4-BE49-F238E27FC236}">
                  <a16:creationId xmlns:a16="http://schemas.microsoft.com/office/drawing/2014/main" id="{22129492-6F3E-4606-91A9-EB65D11C5BDC}"/>
                </a:ext>
              </a:extLst>
            </p:cNvPr>
            <p:cNvSpPr/>
            <p:nvPr/>
          </p:nvSpPr>
          <p:spPr>
            <a:xfrm>
              <a:off x="6775101" y="4800116"/>
              <a:ext cx="1786323" cy="819400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29">
              <a:extLst>
                <a:ext uri="{FF2B5EF4-FFF2-40B4-BE49-F238E27FC236}">
                  <a16:creationId xmlns:a16="http://schemas.microsoft.com/office/drawing/2014/main" id="{D36C15A6-AE4E-4E97-B99A-8DDAB373BB0E}"/>
                </a:ext>
              </a:extLst>
            </p:cNvPr>
            <p:cNvSpPr/>
            <p:nvPr/>
          </p:nvSpPr>
          <p:spPr>
            <a:xfrm>
              <a:off x="6808653" y="5346513"/>
              <a:ext cx="1794337" cy="276999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457200"/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</a:rPr>
                <a:t>Switching Matrix Capacity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8" name="矩形 31">
              <a:extLst>
                <a:ext uri="{FF2B5EF4-FFF2-40B4-BE49-F238E27FC236}">
                  <a16:creationId xmlns:a16="http://schemas.microsoft.com/office/drawing/2014/main" id="{61919E74-8792-45CF-B447-7AD4E32A0EAD}"/>
                </a:ext>
              </a:extLst>
            </p:cNvPr>
            <p:cNvSpPr/>
            <p:nvPr/>
          </p:nvSpPr>
          <p:spPr>
            <a:xfrm>
              <a:off x="6845747" y="4774033"/>
              <a:ext cx="1660647" cy="58477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pt-BR" sz="3200" dirty="0"/>
                <a:t>160Gbps</a:t>
              </a:r>
            </a:p>
          </p:txBody>
        </p:sp>
        <p:cxnSp>
          <p:nvCxnSpPr>
            <p:cNvPr id="69" name="直接连接符 33">
              <a:extLst>
                <a:ext uri="{FF2B5EF4-FFF2-40B4-BE49-F238E27FC236}">
                  <a16:creationId xmlns:a16="http://schemas.microsoft.com/office/drawing/2014/main" id="{6364EB29-9A9F-4952-A152-329EDD5BAE8F}"/>
                </a:ext>
              </a:extLst>
            </p:cNvPr>
            <p:cNvCxnSpPr/>
            <p:nvPr/>
          </p:nvCxnSpPr>
          <p:spPr>
            <a:xfrm>
              <a:off x="6930810" y="5297252"/>
              <a:ext cx="1197774" cy="0"/>
            </a:xfrm>
            <a:prstGeom prst="line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76" name="Grupo 95">
            <a:extLst>
              <a:ext uri="{FF2B5EF4-FFF2-40B4-BE49-F238E27FC236}">
                <a16:creationId xmlns:a16="http://schemas.microsoft.com/office/drawing/2014/main" id="{32E5512B-1108-40CA-BF6D-A06C31896E94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77" name="Forma livre 96">
              <a:hlinkClick r:id="rId4" action="ppaction://hlinksldjump"/>
              <a:extLst>
                <a:ext uri="{FF2B5EF4-FFF2-40B4-BE49-F238E27FC236}">
                  <a16:creationId xmlns:a16="http://schemas.microsoft.com/office/drawing/2014/main" id="{1F3F04CC-CD03-44D0-A249-63D9C02C8D13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78" name="Hexágono 77">
              <a:hlinkClick r:id="rId4" action="ppaction://hlinksldjump"/>
              <a:extLst>
                <a:ext uri="{FF2B5EF4-FFF2-40B4-BE49-F238E27FC236}">
                  <a16:creationId xmlns:a16="http://schemas.microsoft.com/office/drawing/2014/main" id="{61BA1BB1-7653-4551-916C-705732692F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128" name="组合 144">
            <a:extLst>
              <a:ext uri="{FF2B5EF4-FFF2-40B4-BE49-F238E27FC236}">
                <a16:creationId xmlns:a16="http://schemas.microsoft.com/office/drawing/2014/main" id="{DF4CE2B9-D6B9-4204-B6D0-461CD4058EF3}"/>
              </a:ext>
            </a:extLst>
          </p:cNvPr>
          <p:cNvGrpSpPr/>
          <p:nvPr/>
        </p:nvGrpSpPr>
        <p:grpSpPr>
          <a:xfrm>
            <a:off x="5857134" y="1341967"/>
            <a:ext cx="409165" cy="72000"/>
            <a:chOff x="3349588" y="913314"/>
            <a:chExt cx="409165" cy="72000"/>
          </a:xfrm>
        </p:grpSpPr>
        <p:sp>
          <p:nvSpPr>
            <p:cNvPr id="129" name="椭圆 145">
              <a:extLst>
                <a:ext uri="{FF2B5EF4-FFF2-40B4-BE49-F238E27FC236}">
                  <a16:creationId xmlns:a16="http://schemas.microsoft.com/office/drawing/2014/main" id="{B3E4D109-0C0D-4714-BE72-4438239F0F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0" name="直接连接符 146">
              <a:extLst>
                <a:ext uri="{FF2B5EF4-FFF2-40B4-BE49-F238E27FC236}">
                  <a16:creationId xmlns:a16="http://schemas.microsoft.com/office/drawing/2014/main" id="{2439E130-06CE-465C-A68C-B7D1510690A8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1" name="组合 147">
            <a:extLst>
              <a:ext uri="{FF2B5EF4-FFF2-40B4-BE49-F238E27FC236}">
                <a16:creationId xmlns:a16="http://schemas.microsoft.com/office/drawing/2014/main" id="{1549791E-F275-4845-8E8A-71F89F240C39}"/>
              </a:ext>
            </a:extLst>
          </p:cNvPr>
          <p:cNvGrpSpPr/>
          <p:nvPr/>
        </p:nvGrpSpPr>
        <p:grpSpPr>
          <a:xfrm>
            <a:off x="4261200" y="2105148"/>
            <a:ext cx="873265" cy="314892"/>
            <a:chOff x="8199635" y="465430"/>
            <a:chExt cx="873265" cy="314892"/>
          </a:xfrm>
        </p:grpSpPr>
        <p:sp>
          <p:nvSpPr>
            <p:cNvPr id="132" name="圆角矩形 148">
              <a:extLst>
                <a:ext uri="{FF2B5EF4-FFF2-40B4-BE49-F238E27FC236}">
                  <a16:creationId xmlns:a16="http://schemas.microsoft.com/office/drawing/2014/main" id="{6F9A2164-87AD-45EA-A6C7-661CF32264F7}"/>
                </a:ext>
              </a:extLst>
            </p:cNvPr>
            <p:cNvSpPr/>
            <p:nvPr/>
          </p:nvSpPr>
          <p:spPr bwMode="auto">
            <a:xfrm>
              <a:off x="8199635" y="465430"/>
              <a:ext cx="849914" cy="314892"/>
            </a:xfrm>
            <a:prstGeom prst="roundRect">
              <a:avLst>
                <a:gd name="adj" fmla="val 8349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3" name="矩形 149">
              <a:extLst>
                <a:ext uri="{FF2B5EF4-FFF2-40B4-BE49-F238E27FC236}">
                  <a16:creationId xmlns:a16="http://schemas.microsoft.com/office/drawing/2014/main" id="{64DD50D4-6491-4F2C-923F-ABA7CF7A706D}"/>
                </a:ext>
              </a:extLst>
            </p:cNvPr>
            <p:cNvSpPr/>
            <p:nvPr/>
          </p:nvSpPr>
          <p:spPr>
            <a:xfrm>
              <a:off x="8222987" y="484900"/>
              <a:ext cx="849913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FAN Module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4" name="组合 171">
            <a:extLst>
              <a:ext uri="{FF2B5EF4-FFF2-40B4-BE49-F238E27FC236}">
                <a16:creationId xmlns:a16="http://schemas.microsoft.com/office/drawing/2014/main" id="{B9E669EC-DF32-4CB5-B41A-C270F474F5FD}"/>
              </a:ext>
            </a:extLst>
          </p:cNvPr>
          <p:cNvGrpSpPr/>
          <p:nvPr/>
        </p:nvGrpSpPr>
        <p:grpSpPr>
          <a:xfrm>
            <a:off x="2324768" y="2111951"/>
            <a:ext cx="849914" cy="314892"/>
            <a:chOff x="440832" y="1544288"/>
            <a:chExt cx="849914" cy="314892"/>
          </a:xfrm>
        </p:grpSpPr>
        <p:sp>
          <p:nvSpPr>
            <p:cNvPr id="135" name="圆角矩形 173">
              <a:extLst>
                <a:ext uri="{FF2B5EF4-FFF2-40B4-BE49-F238E27FC236}">
                  <a16:creationId xmlns:a16="http://schemas.microsoft.com/office/drawing/2014/main" id="{D7BE13AD-DCF0-4DE9-9094-911A3233172D}"/>
                </a:ext>
              </a:extLst>
            </p:cNvPr>
            <p:cNvSpPr/>
            <p:nvPr/>
          </p:nvSpPr>
          <p:spPr bwMode="auto">
            <a:xfrm>
              <a:off x="440832" y="1544288"/>
              <a:ext cx="849914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6" name="矩形 176">
              <a:extLst>
                <a:ext uri="{FF2B5EF4-FFF2-40B4-BE49-F238E27FC236}">
                  <a16:creationId xmlns:a16="http://schemas.microsoft.com/office/drawing/2014/main" id="{A38B5746-15F0-4D3D-8955-DF8DE48EC542}"/>
                </a:ext>
              </a:extLst>
            </p:cNvPr>
            <p:cNvSpPr/>
            <p:nvPr/>
          </p:nvSpPr>
          <p:spPr>
            <a:xfrm>
              <a:off x="557594" y="1575535"/>
              <a:ext cx="67037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Line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46" name="矩形 200">
            <a:extLst>
              <a:ext uri="{FF2B5EF4-FFF2-40B4-BE49-F238E27FC236}">
                <a16:creationId xmlns:a16="http://schemas.microsoft.com/office/drawing/2014/main" id="{64EC496D-B91D-4178-A394-D50E45BD7C65}"/>
              </a:ext>
            </a:extLst>
          </p:cNvPr>
          <p:cNvSpPr/>
          <p:nvPr/>
        </p:nvSpPr>
        <p:spPr>
          <a:xfrm>
            <a:off x="1095358" y="2137596"/>
            <a:ext cx="1141129" cy="25994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82828" tIns="146262" rIns="182828" bIns="146262" anchor="ctr"/>
          <a:lstStyle/>
          <a:p>
            <a:pPr defTabSz="932384" eaLnBrk="0" hangingPunct="0">
              <a:lnSpc>
                <a:spcPct val="90000"/>
              </a:lnSpc>
              <a:defRPr/>
            </a:pPr>
            <a:r>
              <a:rPr lang="en-US" altLang="zh-CN" sz="1000" b="1" dirty="0">
                <a:solidFill>
                  <a:schemeClr val="bg1"/>
                </a:solidFill>
              </a:rPr>
              <a:t>Switch &amp; Control Card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grpSp>
        <p:nvGrpSpPr>
          <p:cNvPr id="152" name="组合 213">
            <a:extLst>
              <a:ext uri="{FF2B5EF4-FFF2-40B4-BE49-F238E27FC236}">
                <a16:creationId xmlns:a16="http://schemas.microsoft.com/office/drawing/2014/main" id="{733AE2D4-1415-4BA6-9BFF-5790AC00EB67}"/>
              </a:ext>
            </a:extLst>
          </p:cNvPr>
          <p:cNvGrpSpPr/>
          <p:nvPr/>
        </p:nvGrpSpPr>
        <p:grpSpPr>
          <a:xfrm rot="5400000">
            <a:off x="4479954" y="1921252"/>
            <a:ext cx="252692" cy="72000"/>
            <a:chOff x="3073587" y="2683135"/>
            <a:chExt cx="252692" cy="72000"/>
          </a:xfrm>
        </p:grpSpPr>
        <p:sp>
          <p:nvSpPr>
            <p:cNvPr id="153" name="椭圆 214">
              <a:extLst>
                <a:ext uri="{FF2B5EF4-FFF2-40B4-BE49-F238E27FC236}">
                  <a16:creationId xmlns:a16="http://schemas.microsoft.com/office/drawing/2014/main" id="{0073EB1B-D234-4CE3-9FFA-46E9EC72962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4" name="直接连接符 215">
              <a:extLst>
                <a:ext uri="{FF2B5EF4-FFF2-40B4-BE49-F238E27FC236}">
                  <a16:creationId xmlns:a16="http://schemas.microsoft.com/office/drawing/2014/main" id="{B8C1DE2A-1E99-46F0-9A9F-BA43FC5842AA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5" name="组合 216">
            <a:extLst>
              <a:ext uri="{FF2B5EF4-FFF2-40B4-BE49-F238E27FC236}">
                <a16:creationId xmlns:a16="http://schemas.microsoft.com/office/drawing/2014/main" id="{CDAC8375-709C-4BC7-A4AA-78F521E458B4}"/>
              </a:ext>
            </a:extLst>
          </p:cNvPr>
          <p:cNvGrpSpPr/>
          <p:nvPr/>
        </p:nvGrpSpPr>
        <p:grpSpPr>
          <a:xfrm>
            <a:off x="3238895" y="2108862"/>
            <a:ext cx="890992" cy="314892"/>
            <a:chOff x="3776330" y="3890959"/>
            <a:chExt cx="890992" cy="314892"/>
          </a:xfrm>
        </p:grpSpPr>
        <p:sp>
          <p:nvSpPr>
            <p:cNvPr id="156" name="圆角矩形 217">
              <a:extLst>
                <a:ext uri="{FF2B5EF4-FFF2-40B4-BE49-F238E27FC236}">
                  <a16:creationId xmlns:a16="http://schemas.microsoft.com/office/drawing/2014/main" id="{070AB77A-A55C-4652-8831-5E2D6F134D93}"/>
                </a:ext>
              </a:extLst>
            </p:cNvPr>
            <p:cNvSpPr/>
            <p:nvPr/>
          </p:nvSpPr>
          <p:spPr bwMode="auto">
            <a:xfrm>
              <a:off x="3776330" y="3890959"/>
              <a:ext cx="890992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57" name="矩形 218">
              <a:extLst>
                <a:ext uri="{FF2B5EF4-FFF2-40B4-BE49-F238E27FC236}">
                  <a16:creationId xmlns:a16="http://schemas.microsoft.com/office/drawing/2014/main" id="{B41CFE11-42C4-488C-B465-0B72580C214A}"/>
                </a:ext>
              </a:extLst>
            </p:cNvPr>
            <p:cNvSpPr/>
            <p:nvPr/>
          </p:nvSpPr>
          <p:spPr>
            <a:xfrm>
              <a:off x="3815365" y="3916982"/>
              <a:ext cx="798617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Power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8" name="组合 219">
            <a:extLst>
              <a:ext uri="{FF2B5EF4-FFF2-40B4-BE49-F238E27FC236}">
                <a16:creationId xmlns:a16="http://schemas.microsoft.com/office/drawing/2014/main" id="{E9FDB44D-2402-43B1-AB2B-7A5D95D727AB}"/>
              </a:ext>
            </a:extLst>
          </p:cNvPr>
          <p:cNvGrpSpPr/>
          <p:nvPr/>
        </p:nvGrpSpPr>
        <p:grpSpPr>
          <a:xfrm rot="5400000">
            <a:off x="2733424" y="1873593"/>
            <a:ext cx="252692" cy="72000"/>
            <a:chOff x="3073587" y="2683135"/>
            <a:chExt cx="252692" cy="72000"/>
          </a:xfrm>
        </p:grpSpPr>
        <p:sp>
          <p:nvSpPr>
            <p:cNvPr id="159" name="椭圆 220">
              <a:extLst>
                <a:ext uri="{FF2B5EF4-FFF2-40B4-BE49-F238E27FC236}">
                  <a16:creationId xmlns:a16="http://schemas.microsoft.com/office/drawing/2014/main" id="{8B79B7F9-8643-4E57-9F63-FAA3A7193C5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60" name="直接连接符 221">
              <a:extLst>
                <a:ext uri="{FF2B5EF4-FFF2-40B4-BE49-F238E27FC236}">
                  <a16:creationId xmlns:a16="http://schemas.microsoft.com/office/drawing/2014/main" id="{302E4E52-99A4-46F6-8536-24EBDA58768A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" name="矩形 192">
            <a:extLst>
              <a:ext uri="{FF2B5EF4-FFF2-40B4-BE49-F238E27FC236}">
                <a16:creationId xmlns:a16="http://schemas.microsoft.com/office/drawing/2014/main" id="{C848B7B2-025F-458B-89F7-8D5A0F59AEE1}"/>
              </a:ext>
            </a:extLst>
          </p:cNvPr>
          <p:cNvSpPr/>
          <p:nvPr/>
        </p:nvSpPr>
        <p:spPr>
          <a:xfrm>
            <a:off x="5666316" y="1568147"/>
            <a:ext cx="3968371" cy="109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</a:t>
            </a:r>
            <a:r>
              <a:rPr lang="en-US" altLang="zh-CN" sz="1100" b="1" dirty="0">
                <a:solidFill>
                  <a:srgbClr val="D4710E"/>
                </a:solidFill>
                <a:latin typeface="+mn-lt"/>
              </a:rPr>
              <a:t>U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(Height)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pt-BR" sz="1100" b="1" dirty="0">
                <a:solidFill>
                  <a:srgbClr val="D4710E"/>
                </a:solidFill>
              </a:rPr>
              <a:t>Dimensões físicas </a:t>
            </a:r>
            <a:r>
              <a:rPr lang="pt-BR" sz="1100" dirty="0">
                <a:solidFill>
                  <a:schemeClr val="bg1">
                    <a:lumMod val="65000"/>
                  </a:schemeClr>
                </a:solidFill>
                <a:latin typeface="Consolas" panose="020B0609020204030204" pitchFamily="49" charset="0"/>
              </a:rPr>
              <a:t>43,6 mm × 442 mm × 220 mm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16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GPON ports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160Gbps 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system switching capacity 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endParaRPr lang="en-US" altLang="zh-CN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圆角矩形 255">
            <a:extLst>
              <a:ext uri="{FF2B5EF4-FFF2-40B4-BE49-F238E27FC236}">
                <a16:creationId xmlns:a16="http://schemas.microsoft.com/office/drawing/2014/main" id="{5AD1EDF7-7CCC-419D-BFAF-1D4BF3976B60}"/>
              </a:ext>
            </a:extLst>
          </p:cNvPr>
          <p:cNvSpPr/>
          <p:nvPr/>
        </p:nvSpPr>
        <p:spPr>
          <a:xfrm>
            <a:off x="6506204" y="1008875"/>
            <a:ext cx="2508450" cy="475838"/>
          </a:xfrm>
          <a:prstGeom prst="roundRect">
            <a:avLst/>
          </a:prstGeom>
          <a:solidFill>
            <a:srgbClr val="E28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45">
            <a:extLst>
              <a:ext uri="{FF2B5EF4-FFF2-40B4-BE49-F238E27FC236}">
                <a16:creationId xmlns:a16="http://schemas.microsoft.com/office/drawing/2014/main" id="{D503AB5F-586E-40F3-9EC4-332A4FA18A0F}"/>
              </a:ext>
            </a:extLst>
          </p:cNvPr>
          <p:cNvSpPr txBox="1"/>
          <p:nvPr/>
        </p:nvSpPr>
        <p:spPr>
          <a:xfrm>
            <a:off x="6746570" y="1101614"/>
            <a:ext cx="2627307" cy="39686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ffectLst/>
                <a:ea typeface="微软雅黑" pitchFamily="34" charset="-122"/>
                <a:sym typeface="Calibri" pitchFamily="34" charset="0"/>
              </a:rPr>
              <a:t>ZXA10 C610</a:t>
            </a:r>
            <a:r>
              <a:rPr lang="zh-CN" altLang="en-US" sz="1600" dirty="0">
                <a:solidFill>
                  <a:schemeClr val="bg1"/>
                </a:solidFill>
                <a:effectLst/>
                <a:sym typeface="Calibri" pitchFamily="34" charset="0"/>
              </a:rPr>
              <a:t> </a:t>
            </a:r>
            <a:r>
              <a:rPr kumimoji="1" lang="en-US" altLang="zh-CN" sz="1600" b="1" dirty="0">
                <a:solidFill>
                  <a:schemeClr val="bg1"/>
                </a:solidFill>
                <a:effectLst/>
              </a:rPr>
              <a:t>Features</a:t>
            </a:r>
            <a:endParaRPr kumimoji="1" lang="zh-CN" altLang="en-US" sz="1600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BEF1BFD-F054-4AB2-BB55-AD716C3BC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8785" y="1359434"/>
            <a:ext cx="3191794" cy="420624"/>
          </a:xfrm>
          <a:prstGeom prst="rect">
            <a:avLst/>
          </a:prstGeom>
        </p:spPr>
      </p:pic>
      <p:grpSp>
        <p:nvGrpSpPr>
          <p:cNvPr id="90" name="组合 219">
            <a:extLst>
              <a:ext uri="{FF2B5EF4-FFF2-40B4-BE49-F238E27FC236}">
                <a16:creationId xmlns:a16="http://schemas.microsoft.com/office/drawing/2014/main" id="{A4117716-18DA-4A70-A53B-4437020FD0BC}"/>
              </a:ext>
            </a:extLst>
          </p:cNvPr>
          <p:cNvGrpSpPr/>
          <p:nvPr/>
        </p:nvGrpSpPr>
        <p:grpSpPr>
          <a:xfrm rot="5400000">
            <a:off x="1797140" y="1948513"/>
            <a:ext cx="252692" cy="72000"/>
            <a:chOff x="3073587" y="2683135"/>
            <a:chExt cx="252692" cy="72000"/>
          </a:xfrm>
        </p:grpSpPr>
        <p:sp>
          <p:nvSpPr>
            <p:cNvPr id="91" name="椭圆 220">
              <a:extLst>
                <a:ext uri="{FF2B5EF4-FFF2-40B4-BE49-F238E27FC236}">
                  <a16:creationId xmlns:a16="http://schemas.microsoft.com/office/drawing/2014/main" id="{C7BA9C60-40F6-4A08-A284-51B740DA6C80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2" name="直接连接符 221">
              <a:extLst>
                <a:ext uri="{FF2B5EF4-FFF2-40B4-BE49-F238E27FC236}">
                  <a16:creationId xmlns:a16="http://schemas.microsoft.com/office/drawing/2014/main" id="{920D3893-8FF3-4E7E-9781-AB0025CC10EC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3" name="组合 219">
            <a:extLst>
              <a:ext uri="{FF2B5EF4-FFF2-40B4-BE49-F238E27FC236}">
                <a16:creationId xmlns:a16="http://schemas.microsoft.com/office/drawing/2014/main" id="{8341D8AE-5B9E-4ADF-A00E-10565D893CDF}"/>
              </a:ext>
            </a:extLst>
          </p:cNvPr>
          <p:cNvGrpSpPr/>
          <p:nvPr/>
        </p:nvGrpSpPr>
        <p:grpSpPr>
          <a:xfrm rot="5400000">
            <a:off x="3692585" y="1881016"/>
            <a:ext cx="252692" cy="72000"/>
            <a:chOff x="3073587" y="2683135"/>
            <a:chExt cx="252692" cy="72000"/>
          </a:xfrm>
        </p:grpSpPr>
        <p:sp>
          <p:nvSpPr>
            <p:cNvPr id="94" name="椭圆 220">
              <a:extLst>
                <a:ext uri="{FF2B5EF4-FFF2-40B4-BE49-F238E27FC236}">
                  <a16:creationId xmlns:a16="http://schemas.microsoft.com/office/drawing/2014/main" id="{66E64D8F-FCD9-4D77-9545-28D53667C0A9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5" name="直接连接符 221">
              <a:extLst>
                <a:ext uri="{FF2B5EF4-FFF2-40B4-BE49-F238E27FC236}">
                  <a16:creationId xmlns:a16="http://schemas.microsoft.com/office/drawing/2014/main" id="{17B61324-83EA-406F-8D59-637D144C8445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4" name="Imagem 13">
            <a:extLst>
              <a:ext uri="{FF2B5EF4-FFF2-40B4-BE49-F238E27FC236}">
                <a16:creationId xmlns:a16="http://schemas.microsoft.com/office/drawing/2014/main" id="{36A0B520-C2B1-496A-8923-C80118A1C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4371" y="4939287"/>
            <a:ext cx="3242794" cy="112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095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Gerenciando usuários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pt-BR" noProof="0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5179AE1A-1FBA-4046-AF76-4A72D2A7562B}" type="slidenum">
              <a:rPr lang="pt-BR" noProof="0" smtClean="0"/>
              <a:pPr lvl="0"/>
              <a:t>30</a:t>
            </a:fld>
            <a:endParaRPr lang="pt-BR" noProof="0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marR="0" lvl="1" indent="0" algn="l" defTabSz="18669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Menu</a:t>
                </a:r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←</a:t>
                </a:r>
              </a:p>
            </p:txBody>
          </p:sp>
        </p:grpSp>
      </p:grpSp>
      <p:graphicFrame>
        <p:nvGraphicFramePr>
          <p:cNvPr id="21" name="Tabela 20">
            <a:extLst>
              <a:ext uri="{FF2B5EF4-FFF2-40B4-BE49-F238E27FC236}">
                <a16:creationId xmlns:a16="http://schemas.microsoft.com/office/drawing/2014/main" id="{36EA2A5D-46ED-4F90-A1D3-883FCC485032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1241110"/>
          <a:ext cx="37724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username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users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62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username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login-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info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822100"/>
                  </a:ext>
                </a:extLst>
              </a:tr>
            </a:tbl>
          </a:graphicData>
        </a:graphic>
      </p:graphicFrame>
      <p:sp>
        <p:nvSpPr>
          <p:cNvPr id="18" name="Espaço Reservado para Conteúdo 6">
            <a:extLst>
              <a:ext uri="{FF2B5EF4-FFF2-40B4-BE49-F238E27FC236}">
                <a16:creationId xmlns:a16="http://schemas.microsoft.com/office/drawing/2014/main" id="{8FA3490D-4CFF-4236-9342-867F98ED1E6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7272600" cy="1253417"/>
          </a:xfrm>
        </p:spPr>
        <p:txBody>
          <a:bodyPr>
            <a:normAutofit/>
          </a:bodyPr>
          <a:lstStyle/>
          <a:p>
            <a:r>
              <a:rPr lang="pt-BR" dirty="0"/>
              <a:t>Para desconectar um usuário é preciso identificar a linha do mesmo e depois encerrar a conexão TCP.</a:t>
            </a:r>
          </a:p>
          <a:p>
            <a:r>
              <a:rPr lang="pt-BR" b="1" dirty="0">
                <a:solidFill>
                  <a:srgbClr val="FF0000"/>
                </a:solidFill>
              </a:rPr>
              <a:t>**Cuidado! </a:t>
            </a:r>
            <a:r>
              <a:rPr lang="pt-BR" dirty="0">
                <a:solidFill>
                  <a:srgbClr val="FF0000"/>
                </a:solidFill>
              </a:rPr>
              <a:t>É possível desconectar a si mesmo por engano.</a:t>
            </a:r>
            <a:r>
              <a:rPr lang="pt-BR" b="1" dirty="0">
                <a:solidFill>
                  <a:srgbClr val="FF0000"/>
                </a:solidFill>
              </a:rPr>
              <a:t> **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22" name="Espaço Reservado para Conteúdo 8">
            <a:extLst>
              <a:ext uri="{FF2B5EF4-FFF2-40B4-BE49-F238E27FC236}">
                <a16:creationId xmlns:a16="http://schemas.microsoft.com/office/drawing/2014/main" id="{64346D3B-720E-4886-B9A9-C3E9010E7868}"/>
              </a:ext>
            </a:extLst>
          </p:cNvPr>
          <p:cNvSpPr txBox="1">
            <a:spLocks/>
          </p:cNvSpPr>
          <p:nvPr/>
        </p:nvSpPr>
        <p:spPr>
          <a:xfrm>
            <a:off x="955077" y="2458191"/>
            <a:ext cx="7180618" cy="37187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ZXAN#sh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users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 Line      User      Host(s)          Idle     Login       Location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 66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vty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0 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badam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   idle             00:00:00 2020-10-08  192.168.86.110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                                               12:01:48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ZXAN#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clear line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vty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0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LAB_C320#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show users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 Line      User       Privilege   Host(s)          Idle        Location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 0  con 0             15           idle           00:00:00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*************************************************************************</a:t>
            </a:r>
          </a:p>
        </p:txBody>
      </p:sp>
      <p:pic>
        <p:nvPicPr>
          <p:cNvPr id="23" name="Gráfico 22" descr="Usuários">
            <a:extLst>
              <a:ext uri="{FF2B5EF4-FFF2-40B4-BE49-F238E27FC236}">
                <a16:creationId xmlns:a16="http://schemas.microsoft.com/office/drawing/2014/main" id="{8759E566-A2AB-4657-A45D-C3EA576F1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73623" y="3454379"/>
            <a:ext cx="1737360" cy="1737360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75A59C28-14BD-42CA-9E8D-EB212FA34CE6}"/>
              </a:ext>
            </a:extLst>
          </p:cNvPr>
          <p:cNvGrpSpPr/>
          <p:nvPr/>
        </p:nvGrpSpPr>
        <p:grpSpPr>
          <a:xfrm>
            <a:off x="8630623" y="3602546"/>
            <a:ext cx="1828800" cy="1828800"/>
            <a:chOff x="8462912" y="2761219"/>
            <a:chExt cx="1828800" cy="1828800"/>
          </a:xfrm>
        </p:grpSpPr>
        <p:pic>
          <p:nvPicPr>
            <p:cNvPr id="5" name="Gráfico 4" descr="Usuário">
              <a:extLst>
                <a:ext uri="{FF2B5EF4-FFF2-40B4-BE49-F238E27FC236}">
                  <a16:creationId xmlns:a16="http://schemas.microsoft.com/office/drawing/2014/main" id="{8B30FD6B-B0E0-451F-981D-059C5879A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2912" y="2761219"/>
              <a:ext cx="1828800" cy="1828800"/>
            </a:xfrm>
            <a:prstGeom prst="rect">
              <a:avLst/>
            </a:prstGeom>
          </p:spPr>
        </p:pic>
        <p:pic>
          <p:nvPicPr>
            <p:cNvPr id="24" name="Gráfico 23" descr="Crachá de Funcionário">
              <a:extLst>
                <a:ext uri="{FF2B5EF4-FFF2-40B4-BE49-F238E27FC236}">
                  <a16:creationId xmlns:a16="http://schemas.microsoft.com/office/drawing/2014/main" id="{5D8762DC-42A0-48A7-880C-B98E49FA9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377312" y="3801772"/>
              <a:ext cx="548640" cy="548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33814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Configurando os serviços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Criando </a:t>
              </a:r>
              <a:r>
                <a:rPr lang="pt-BR" sz="2400" kern="1200" dirty="0" err="1"/>
                <a:t>VLANs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Ativando Porta </a:t>
              </a:r>
              <a:r>
                <a:rPr lang="pt-BR" sz="2400" dirty="0" err="1"/>
                <a:t>Uplink</a:t>
              </a:r>
              <a:endParaRPr lang="pt-BR" sz="2400" dirty="0"/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46" name="Forma livre 45">
              <a:hlinkClick r:id="rId4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Perfil da ONU</a:t>
              </a:r>
            </a:p>
          </p:txBody>
        </p:sp>
        <p:sp>
          <p:nvSpPr>
            <p:cNvPr id="47" name="Hexágono 46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2" name="Grupo 95">
            <a:extLst>
              <a:ext uri="{FF2B5EF4-FFF2-40B4-BE49-F238E27FC236}">
                <a16:creationId xmlns:a16="http://schemas.microsoft.com/office/drawing/2014/main" id="{72508D05-2962-4EB3-9259-3DA229377AAC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13" name="Forma livre 96">
              <a:hlinkClick r:id="rId5" action="ppaction://hlinksldjump"/>
              <a:extLst>
                <a:ext uri="{FF2B5EF4-FFF2-40B4-BE49-F238E27FC236}">
                  <a16:creationId xmlns:a16="http://schemas.microsoft.com/office/drawing/2014/main" id="{F9F11557-2EED-46FA-A390-1469D39791AC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14" name="Hexágono 13">
              <a:hlinkClick r:id="rId5" action="ppaction://hlinksldjump"/>
              <a:extLst>
                <a:ext uri="{FF2B5EF4-FFF2-40B4-BE49-F238E27FC236}">
                  <a16:creationId xmlns:a16="http://schemas.microsoft.com/office/drawing/2014/main" id="{A1FD294B-AB27-444C-A385-0DE066A46D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15" name="Grupo 44">
            <a:extLst>
              <a:ext uri="{FF2B5EF4-FFF2-40B4-BE49-F238E27FC236}">
                <a16:creationId xmlns:a16="http://schemas.microsoft.com/office/drawing/2014/main" id="{6348D32F-495C-4137-B60E-8ACCBD13513D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402880" cy="468000"/>
          </a:xfrm>
        </p:grpSpPr>
        <p:sp>
          <p:nvSpPr>
            <p:cNvPr id="16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B1726301-9F09-4861-8C59-8AC060E3467D}"/>
                </a:ext>
              </a:extLst>
            </p:cNvPr>
            <p:cNvSpPr/>
            <p:nvPr/>
          </p:nvSpPr>
          <p:spPr>
            <a:xfrm>
              <a:off x="5887538" y="2804374"/>
              <a:ext cx="497793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Perfil de T-CONT</a:t>
              </a:r>
            </a:p>
          </p:txBody>
        </p:sp>
        <p:sp>
          <p:nvSpPr>
            <p:cNvPr id="17" name="Hexágono 16">
              <a:extLst>
                <a:ext uri="{FF2B5EF4-FFF2-40B4-BE49-F238E27FC236}">
                  <a16:creationId xmlns:a16="http://schemas.microsoft.com/office/drawing/2014/main" id="{4A97B439-1951-40B1-9351-4D682B3CE3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8" name="Grupo 44">
            <a:extLst>
              <a:ext uri="{FF2B5EF4-FFF2-40B4-BE49-F238E27FC236}">
                <a16:creationId xmlns:a16="http://schemas.microsoft.com/office/drawing/2014/main" id="{44ECA8DD-A18B-418F-AFEE-1AAE948B90B3}"/>
              </a:ext>
            </a:extLst>
          </p:cNvPr>
          <p:cNvGrpSpPr/>
          <p:nvPr/>
        </p:nvGrpSpPr>
        <p:grpSpPr>
          <a:xfrm>
            <a:off x="1080000" y="3276000"/>
            <a:ext cx="5284950" cy="468000"/>
            <a:chOff x="5462588" y="2804374"/>
            <a:chExt cx="5284950" cy="468000"/>
          </a:xfrm>
        </p:grpSpPr>
        <p:sp>
          <p:nvSpPr>
            <p:cNvPr id="19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D4403055-E184-446A-815A-FBDB68B9475F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Perfil de VLAN</a:t>
              </a:r>
            </a:p>
          </p:txBody>
        </p:sp>
        <p:sp>
          <p:nvSpPr>
            <p:cNvPr id="20" name="Hexágono 19">
              <a:extLst>
                <a:ext uri="{FF2B5EF4-FFF2-40B4-BE49-F238E27FC236}">
                  <a16:creationId xmlns:a16="http://schemas.microsoft.com/office/drawing/2014/main" id="{95508B1D-EE67-4499-BFB0-60DCF1C65E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1" name="Grupo 44">
            <a:extLst>
              <a:ext uri="{FF2B5EF4-FFF2-40B4-BE49-F238E27FC236}">
                <a16:creationId xmlns:a16="http://schemas.microsoft.com/office/drawing/2014/main" id="{5AFB825A-1CAB-4601-A3AB-5AF01A5209F4}"/>
              </a:ext>
            </a:extLst>
          </p:cNvPr>
          <p:cNvGrpSpPr/>
          <p:nvPr/>
        </p:nvGrpSpPr>
        <p:grpSpPr>
          <a:xfrm>
            <a:off x="1080000" y="3852000"/>
            <a:ext cx="5284950" cy="468000"/>
            <a:chOff x="5462588" y="2804374"/>
            <a:chExt cx="5284950" cy="468000"/>
          </a:xfrm>
        </p:grpSpPr>
        <p:sp>
          <p:nvSpPr>
            <p:cNvPr id="22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3EF352F5-7063-4614-8622-E3E9E8B3A4F0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Perfil de Tráfego</a:t>
              </a:r>
            </a:p>
          </p:txBody>
        </p:sp>
        <p:sp>
          <p:nvSpPr>
            <p:cNvPr id="23" name="Hexágono 22">
              <a:extLst>
                <a:ext uri="{FF2B5EF4-FFF2-40B4-BE49-F238E27FC236}">
                  <a16:creationId xmlns:a16="http://schemas.microsoft.com/office/drawing/2014/main" id="{44F7A5F6-751B-4D97-AEEF-FDE8BCAD82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2730685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D8EC9C-81F9-4059-B0BD-56C75DDC9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</a:t>
            </a:r>
            <a:r>
              <a:rPr lang="pt-BR" dirty="0" err="1"/>
              <a:t>VLANs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BD2804C-0BC4-4AD2-AEDA-DBEBD79566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94635B0-21DB-4DA2-BB3C-F229BA9194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32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5F2B1224-077C-4F10-9E47-34722FB97AD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O processo de criar uma VLAN é bem simples, podemos já colocar uma descrição para pesquisas futuras.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0BE07F5-8F90-49D3-9244-B40390343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799" y="1815548"/>
            <a:ext cx="6788713" cy="3697356"/>
          </a:xfrm>
          <a:prstGeom prst="rect">
            <a:avLst/>
          </a:prstGeom>
        </p:spPr>
      </p:pic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479F669B-BFA9-44BA-9F60-2CD0130C1B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25755"/>
              </p:ext>
            </p:extLst>
          </p:nvPr>
        </p:nvGraphicFramePr>
        <p:xfrm>
          <a:off x="7832220" y="1292322"/>
          <a:ext cx="37724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 err="1">
                          <a:latin typeface="Foco Corp" panose="020B0504050202020203"/>
                        </a:rPr>
                        <a:t>ZXAN#show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summary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 err="1">
                          <a:latin typeface="Foco Corp" panose="020B0504050202020203"/>
                        </a:rPr>
                        <a:t>ZXAN#sh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port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xgei-1/1/1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62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>
                          <a:latin typeface="Foco Corp" panose="020B0504050202020203"/>
                        </a:rPr>
                        <a:t>ZXAN#show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822100"/>
                  </a:ext>
                </a:extLst>
              </a:tr>
            </a:tbl>
          </a:graphicData>
        </a:graphic>
      </p:graphicFrame>
      <p:pic>
        <p:nvPicPr>
          <p:cNvPr id="8" name="Imagem 7">
            <a:extLst>
              <a:ext uri="{FF2B5EF4-FFF2-40B4-BE49-F238E27FC236}">
                <a16:creationId xmlns:a16="http://schemas.microsoft.com/office/drawing/2014/main" id="{F7250C41-DA1D-4CBC-A7F5-60F810A59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221" y="3428999"/>
            <a:ext cx="3882701" cy="197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10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B4FC4C-8A73-4866-B1B7-21A001465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Ativando porta </a:t>
            </a:r>
            <a:r>
              <a:rPr lang="pt-BR" dirty="0" err="1"/>
              <a:t>Uplink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8CB2A6D-6741-4943-8D71-8D6C6E672B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9185354-FBF0-4223-B01F-DD5FB6A40F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33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9772C079-12D6-4181-9A07-D93625D5AB0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Para configurar um </a:t>
            </a:r>
            <a:r>
              <a:rPr lang="pt-BR" dirty="0" err="1"/>
              <a:t>uplink</a:t>
            </a:r>
            <a:r>
              <a:rPr lang="pt-BR" dirty="0"/>
              <a:t> basta definir o modo de funcionamento da porta, atribuir as </a:t>
            </a:r>
            <a:r>
              <a:rPr lang="pt-BR" dirty="0" err="1"/>
              <a:t>vlans</a:t>
            </a:r>
            <a:r>
              <a:rPr lang="pt-BR" dirty="0"/>
              <a:t> e ao final ativar a mesma.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100E567-F324-4A6D-BDD4-4398BAB3D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00" y="2196237"/>
            <a:ext cx="6627936" cy="3237154"/>
          </a:xfrm>
          <a:prstGeom prst="rect">
            <a:avLst/>
          </a:prstGeom>
        </p:spPr>
      </p:pic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16508A9-FD9D-4894-9AE7-CB85C90F7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212653"/>
              </p:ext>
            </p:extLst>
          </p:nvPr>
        </p:nvGraphicFramePr>
        <p:xfrm>
          <a:off x="7832220" y="1292322"/>
          <a:ext cx="377240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 err="1">
                          <a:latin typeface="Foco Corp" panose="020B0504050202020203"/>
                        </a:rPr>
                        <a:t>ZXAN#show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summary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 err="1">
                          <a:latin typeface="Foco Corp" panose="020B0504050202020203"/>
                        </a:rPr>
                        <a:t>ZXAN#sh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port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xgei-1/1/1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629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 err="1">
                          <a:latin typeface="Foco Corp" panose="020B0504050202020203"/>
                        </a:rPr>
                        <a:t>ZXAN#show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822100"/>
                  </a:ext>
                </a:extLst>
              </a:tr>
            </a:tbl>
          </a:graphicData>
        </a:graphic>
      </p:graphicFrame>
      <p:pic>
        <p:nvPicPr>
          <p:cNvPr id="9" name="Imagem 8">
            <a:extLst>
              <a:ext uri="{FF2B5EF4-FFF2-40B4-BE49-F238E27FC236}">
                <a16:creationId xmlns:a16="http://schemas.microsoft.com/office/drawing/2014/main" id="{0AE0A8F6-AF71-45AD-A699-32D120292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221" y="3442251"/>
            <a:ext cx="3882701" cy="197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446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72CE4-C6B5-47E8-B100-DCBDA5A00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da </a:t>
            </a:r>
            <a:r>
              <a:rPr lang="pt-BR" dirty="0" err="1"/>
              <a:t>onu</a:t>
            </a:r>
            <a:r>
              <a:rPr lang="pt-BR" dirty="0"/>
              <a:t> f660 /N300/5dBi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5669C94-C54F-4319-8505-82284261996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1590AEE-A81F-4950-BB50-A7BECEEDF5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34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476C1D6-8F58-4B5B-884A-071B48708E6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6078DA4-0A17-422B-A003-38E295050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664" y="360000"/>
            <a:ext cx="3457575" cy="296227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69E8CDE-8282-4F45-A764-AAD0CCDE8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664" y="3069535"/>
            <a:ext cx="3105150" cy="2971800"/>
          </a:xfrm>
          <a:prstGeom prst="rect">
            <a:avLst/>
          </a:prstGeom>
        </p:spPr>
      </p:pic>
      <p:sp>
        <p:nvSpPr>
          <p:cNvPr id="7" name="Espaço Reservado para Conteúdo 8">
            <a:extLst>
              <a:ext uri="{FF2B5EF4-FFF2-40B4-BE49-F238E27FC236}">
                <a16:creationId xmlns:a16="http://schemas.microsoft.com/office/drawing/2014/main" id="{95B733AB-9261-4EED-A2B0-953A28F69462}"/>
              </a:ext>
            </a:extLst>
          </p:cNvPr>
          <p:cNvSpPr txBox="1">
            <a:spLocks/>
          </p:cNvSpPr>
          <p:nvPr/>
        </p:nvSpPr>
        <p:spPr>
          <a:xfrm>
            <a:off x="1006310" y="2198045"/>
            <a:ext cx="6280755" cy="384328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 #conf t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 F660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4GE,1FXS,4WiFi2.4,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)#onu-type-if F660 eth_0/1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eth_0/2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eth_0/3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eth_0/4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pots_0/1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wifi_0/1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wifi_0/2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wifi_0/3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F660 wifi_0/4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5717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021399-ED1F-401D-9485-F17486E12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da </a:t>
            </a:r>
            <a:r>
              <a:rPr lang="pt-BR" dirty="0" err="1"/>
              <a:t>onu</a:t>
            </a:r>
            <a:r>
              <a:rPr lang="pt-BR" dirty="0"/>
              <a:t> f612w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DE8AF9D-486E-4FF8-8792-E207DF3469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838220E-C36C-4E40-848B-7798A22F26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35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A69B1662-8B5E-449F-A47A-5B5763A2AD8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ADC32375-597F-4E0C-BAD1-E6F984F32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6869" y="2053880"/>
            <a:ext cx="4114800" cy="203613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A43F867D-32CB-4FAD-9702-446A86DFE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504" y="4090015"/>
            <a:ext cx="4413991" cy="1837320"/>
          </a:xfrm>
          <a:prstGeom prst="rect">
            <a:avLst/>
          </a:prstGeom>
        </p:spPr>
      </p:pic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E29DBE3E-1DF6-412C-AD0D-94BE2338CC78}"/>
              </a:ext>
            </a:extLst>
          </p:cNvPr>
          <p:cNvSpPr txBox="1">
            <a:spLocks/>
          </p:cNvSpPr>
          <p:nvPr/>
        </p:nvSpPr>
        <p:spPr>
          <a:xfrm>
            <a:off x="1006310" y="2198045"/>
            <a:ext cx="6243019" cy="350039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 #conf t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 F612W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2GE,1FXS,4WiFi2.4,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F612W eth_0/1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F612W eth_0/2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 F612W pots_0/1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 F612W wifi_0/1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 F612W wifi_0/2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 F612W wifi_0/3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 F612W wifi_0/4</a:t>
            </a:r>
          </a:p>
        </p:txBody>
      </p:sp>
    </p:spTree>
    <p:extLst>
      <p:ext uri="{BB962C8B-B14F-4D97-AF65-F5344CB8AC3E}">
        <p14:creationId xmlns:p14="http://schemas.microsoft.com/office/powerpoint/2010/main" val="9397223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7E90A-FE8F-49B6-AFE3-35C125AF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da </a:t>
            </a:r>
            <a:r>
              <a:rPr lang="pt-BR" dirty="0" err="1"/>
              <a:t>onu</a:t>
            </a:r>
            <a:r>
              <a:rPr lang="pt-BR" dirty="0"/>
              <a:t> f670/ AC1600/A/5dBi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39C609C-3E1D-4A74-AD39-5AD3306BD8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84FF17-143D-40F9-9493-F78ACEE9D9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36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37162A6-ED34-4CF6-9953-8F4577C323C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853213"/>
            <a:ext cx="7272599" cy="5151574"/>
          </a:xfrm>
        </p:spPr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35C95ED5-1344-4C2D-B3B1-47F9329DA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065" y="2062369"/>
            <a:ext cx="3800393" cy="3528050"/>
          </a:xfrm>
          <a:prstGeom prst="rect">
            <a:avLst/>
          </a:prstGeom>
        </p:spPr>
      </p:pic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1C2A4E83-EA9F-40F6-96F6-1B446CC53F24}"/>
              </a:ext>
            </a:extLst>
          </p:cNvPr>
          <p:cNvSpPr txBox="1">
            <a:spLocks/>
          </p:cNvSpPr>
          <p:nvPr/>
        </p:nvSpPr>
        <p:spPr>
          <a:xfrm>
            <a:off x="1006310" y="1581543"/>
            <a:ext cx="6280755" cy="464697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 F670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4GE,2FXS,4WiFi2.4,4WIFI2.5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)#onu-type-if F670 eth_0/1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eth_0/2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eth_0/3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eth_0/4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pots_0/1-2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wifi_0/6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wifi_0/7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 wifi_0/8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7150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7E90A-FE8F-49B6-AFE3-35C125AF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da </a:t>
            </a:r>
            <a:r>
              <a:rPr lang="pt-BR" dirty="0" err="1"/>
              <a:t>onu</a:t>
            </a:r>
            <a:r>
              <a:rPr lang="pt-BR" dirty="0"/>
              <a:t> f670L/1200Mbps/5dBi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39C609C-3E1D-4A74-AD39-5AD3306BD8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84FF17-143D-40F9-9493-F78ACEE9D9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37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37162A6-ED34-4CF6-9953-8F4577C323C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1" y="911175"/>
            <a:ext cx="7315199" cy="5151574"/>
          </a:xfrm>
        </p:spPr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3782133-25E7-44B7-BD24-4E3F098C2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393" y="3213100"/>
            <a:ext cx="3657600" cy="314325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61B1099-1C85-4322-93EF-EB439A75F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719051"/>
            <a:ext cx="3582228" cy="2913258"/>
          </a:xfrm>
          <a:prstGeom prst="rect">
            <a:avLst/>
          </a:prstGeom>
        </p:spPr>
      </p:pic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47FAEF52-6DBE-4FF6-BF44-7C59BB11A223}"/>
              </a:ext>
            </a:extLst>
          </p:cNvPr>
          <p:cNvSpPr txBox="1">
            <a:spLocks/>
          </p:cNvSpPr>
          <p:nvPr/>
        </p:nvSpPr>
        <p:spPr>
          <a:xfrm>
            <a:off x="1021194" y="1567413"/>
            <a:ext cx="6280755" cy="478893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 F670L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4GE,1FXS,4WiFi2.4,4WIFI2.5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)#onu-type-if F670L eth_0/1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eth_0/2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eth_0/3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eth_0/4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pots_0/1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wifi_0/6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wifi_0/7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F670L wifi_0/8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1272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7E90A-FE8F-49B6-AFE3-35C125AF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da </a:t>
            </a:r>
            <a:r>
              <a:rPr lang="pt-BR" dirty="0" err="1"/>
              <a:t>onu</a:t>
            </a:r>
            <a:r>
              <a:rPr lang="pt-BR" dirty="0"/>
              <a:t> f680/2000Mbps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39C609C-3E1D-4A74-AD39-5AD3306BD8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84FF17-143D-40F9-9493-F78ACEE9D9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38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37162A6-ED34-4CF6-9953-8F4577C323C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1" y="911175"/>
            <a:ext cx="7315199" cy="5151574"/>
          </a:xfrm>
        </p:spPr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</p:txBody>
      </p:sp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47FAEF52-6DBE-4FF6-BF44-7C59BB11A223}"/>
              </a:ext>
            </a:extLst>
          </p:cNvPr>
          <p:cNvSpPr txBox="1">
            <a:spLocks/>
          </p:cNvSpPr>
          <p:nvPr/>
        </p:nvSpPr>
        <p:spPr>
          <a:xfrm>
            <a:off x="1021194" y="1567413"/>
            <a:ext cx="6280755" cy="478893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 F680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4GE,1FXS,4WiFi2.4,4WIFI2.5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)#onu-type-if F680 eth_0/1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eth_0/2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eth_0/3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eth_0/4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pots_0/1-2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wifi_0/1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wifi_0/2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wifi_0/3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wifi_0/4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wifi_0/6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wifi_0/7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F680 wifi_0/8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638F6A0C-E52F-488D-BB4D-8FE8B5DE9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550" y="1567413"/>
            <a:ext cx="41624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77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1BE495-9BE0-439C-9885-8716D468B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da </a:t>
            </a:r>
            <a:r>
              <a:rPr lang="pt-BR" dirty="0" err="1"/>
              <a:t>onu</a:t>
            </a:r>
            <a:r>
              <a:rPr lang="pt-BR" dirty="0"/>
              <a:t> f601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B1653EC-0D97-49F3-859E-9AE2B1F0F3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E83421E-D5AA-4D1B-9AC4-D158ABCEEE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39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527FDD49-5C38-484C-8FE0-A35E3D6E130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ABD8818-37E9-4D46-BC4E-F60F14AAE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390" y="1025388"/>
            <a:ext cx="1628105" cy="337930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EAE00CE-3C5D-4352-8414-37F698A6E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5142" y="4152816"/>
            <a:ext cx="2358457" cy="234518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CB59DCE-B76C-401D-AF20-60B1E695E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4721" y="1035741"/>
            <a:ext cx="2343150" cy="268605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598796F-6EF5-410E-8E24-3610A4733F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6755" y="3620044"/>
            <a:ext cx="2605189" cy="2345184"/>
          </a:xfrm>
          <a:prstGeom prst="rect">
            <a:avLst/>
          </a:prstGeom>
        </p:spPr>
      </p:pic>
      <p:sp>
        <p:nvSpPr>
          <p:cNvPr id="12" name="Espaço Reservado para Conteúdo 8">
            <a:extLst>
              <a:ext uri="{FF2B5EF4-FFF2-40B4-BE49-F238E27FC236}">
                <a16:creationId xmlns:a16="http://schemas.microsoft.com/office/drawing/2014/main" id="{4F49FBE2-5D89-43B6-994B-4DEBD3F9C78F}"/>
              </a:ext>
            </a:extLst>
          </p:cNvPr>
          <p:cNvSpPr txBox="1">
            <a:spLocks/>
          </p:cNvSpPr>
          <p:nvPr/>
        </p:nvSpPr>
        <p:spPr>
          <a:xfrm>
            <a:off x="1006310" y="2198045"/>
            <a:ext cx="6243019" cy="195477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 #conf t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ZXAN(config)#pon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 F601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description 1GE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tcont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7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gemport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32 max-switch-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perslot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8 max-flow-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perswitch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8 max-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iphost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 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-type-if F601 eth_0/1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802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Chassi C650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897CC599-66DD-4BA0-A655-E32C35205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930" y="4787921"/>
            <a:ext cx="8415947" cy="913070"/>
          </a:xfrm>
          <a:prstGeom prst="rect">
            <a:avLst/>
          </a:prstGeom>
          <a:noFill/>
          <a:ln w="19050">
            <a:noFill/>
            <a:prstDash val="dash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Ideal para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implementação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externa,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espaço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intermediário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e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cenários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FTTH/O/B/C/M/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dp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Tecnologias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PON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integradas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em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uma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única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plataforma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: GPON, XG-PON, XGS-PON.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Suporte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a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multiplas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topologias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de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rede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,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incluindo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star convergence, link cascading e Ethernet ring.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Suporte a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alimentação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 DC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redundante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,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controladoras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</a:t>
            </a:r>
            <a:r>
              <a:rPr lang="en-US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redundantes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</p:txBody>
      </p:sp>
      <p:grpSp>
        <p:nvGrpSpPr>
          <p:cNvPr id="29" name="组合 7">
            <a:extLst>
              <a:ext uri="{FF2B5EF4-FFF2-40B4-BE49-F238E27FC236}">
                <a16:creationId xmlns:a16="http://schemas.microsoft.com/office/drawing/2014/main" id="{7E749FBE-1DFE-4BC0-8D51-2E07D3A2AFE3}"/>
              </a:ext>
            </a:extLst>
          </p:cNvPr>
          <p:cNvGrpSpPr/>
          <p:nvPr/>
        </p:nvGrpSpPr>
        <p:grpSpPr>
          <a:xfrm>
            <a:off x="910800" y="4721365"/>
            <a:ext cx="7909450" cy="2080"/>
            <a:chOff x="517266" y="3814839"/>
            <a:chExt cx="7909450" cy="2080"/>
          </a:xfrm>
        </p:grpSpPr>
        <p:cxnSp>
          <p:nvCxnSpPr>
            <p:cNvPr id="37" name="直接连接符 8">
              <a:extLst>
                <a:ext uri="{FF2B5EF4-FFF2-40B4-BE49-F238E27FC236}">
                  <a16:creationId xmlns:a16="http://schemas.microsoft.com/office/drawing/2014/main" id="{1C131600-44DE-41DB-8C8C-7C5E9C82C309}"/>
                </a:ext>
              </a:extLst>
            </p:cNvPr>
            <p:cNvCxnSpPr/>
            <p:nvPr/>
          </p:nvCxnSpPr>
          <p:spPr>
            <a:xfrm flipH="1">
              <a:off x="517266" y="3814839"/>
              <a:ext cx="720000" cy="0"/>
            </a:xfrm>
            <a:prstGeom prst="line">
              <a:avLst/>
            </a:prstGeom>
            <a:ln w="57150">
              <a:solidFill>
                <a:srgbClr val="56AB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9">
              <a:extLst>
                <a:ext uri="{FF2B5EF4-FFF2-40B4-BE49-F238E27FC236}">
                  <a16:creationId xmlns:a16="http://schemas.microsoft.com/office/drawing/2014/main" id="{3EF9456D-272B-4809-A9F0-310F641A87F0}"/>
                </a:ext>
              </a:extLst>
            </p:cNvPr>
            <p:cNvCxnSpPr/>
            <p:nvPr/>
          </p:nvCxnSpPr>
          <p:spPr>
            <a:xfrm flipH="1">
              <a:off x="1226716" y="3816919"/>
              <a:ext cx="7200000" cy="0"/>
            </a:xfrm>
            <a:prstGeom prst="line">
              <a:avLst/>
            </a:prstGeom>
            <a:ln w="57150">
              <a:solidFill>
                <a:srgbClr val="56ABE4">
                  <a:alpha val="50196"/>
                </a:srgb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11">
            <a:extLst>
              <a:ext uri="{FF2B5EF4-FFF2-40B4-BE49-F238E27FC236}">
                <a16:creationId xmlns:a16="http://schemas.microsoft.com/office/drawing/2014/main" id="{7B5B00BF-8772-4683-835F-5C3DD6CF57F3}"/>
              </a:ext>
            </a:extLst>
          </p:cNvPr>
          <p:cNvSpPr txBox="1"/>
          <p:nvPr/>
        </p:nvSpPr>
        <p:spPr>
          <a:xfrm>
            <a:off x="957930" y="3611840"/>
            <a:ext cx="3875681" cy="9982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en-US" altLang="zh-CN" sz="2800" b="1" kern="0" dirty="0">
                <a:solidFill>
                  <a:srgbClr val="C0504D">
                    <a:lumMod val="75000"/>
                  </a:srgbClr>
                </a:solidFill>
              </a:rPr>
              <a:t>112  </a:t>
            </a:r>
            <a:r>
              <a:rPr lang="en-US" altLang="zh-CN" sz="28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800" b="1" kern="0" dirty="0">
                <a:solidFill>
                  <a:srgbClr val="000000"/>
                </a:solidFill>
              </a:rPr>
              <a:t> GPON </a:t>
            </a:r>
          </a:p>
          <a:p>
            <a:pPr>
              <a:lnSpc>
                <a:spcPts val="2300"/>
              </a:lnSpc>
              <a:defRPr/>
            </a:pPr>
            <a:r>
              <a:rPr lang="en-US" altLang="zh-CN" sz="2800" b="1" kern="0" dirty="0">
                <a:solidFill>
                  <a:srgbClr val="C0504D">
                    <a:lumMod val="75000"/>
                  </a:srgbClr>
                </a:solidFill>
              </a:rPr>
              <a:t>112  </a:t>
            </a:r>
            <a:r>
              <a:rPr lang="en-US" altLang="zh-CN" sz="28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800" b="1" kern="0" dirty="0">
                <a:solidFill>
                  <a:srgbClr val="000000"/>
                </a:solidFill>
              </a:rPr>
              <a:t> XG(S)-PON </a:t>
            </a:r>
          </a:p>
          <a:p>
            <a:pPr>
              <a:lnSpc>
                <a:spcPts val="2300"/>
              </a:lnSpc>
              <a:defRPr/>
            </a:pPr>
            <a:r>
              <a:rPr lang="en-US" altLang="zh-CN" sz="2800" b="1" kern="0" dirty="0">
                <a:solidFill>
                  <a:srgbClr val="C0504D">
                    <a:lumMod val="75000"/>
                  </a:srgbClr>
                </a:solidFill>
              </a:rPr>
              <a:t>112  </a:t>
            </a:r>
            <a:r>
              <a:rPr lang="en-US" altLang="zh-CN" sz="28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800" b="1" kern="0" dirty="0">
                <a:solidFill>
                  <a:srgbClr val="000000"/>
                </a:solidFill>
              </a:rPr>
              <a:t> Combo</a:t>
            </a:r>
            <a:endParaRPr lang="en-US" altLang="zh-CN" sz="2800" b="1" kern="0" dirty="0">
              <a:solidFill>
                <a:srgbClr val="C0504D">
                  <a:lumMod val="75000"/>
                </a:srgbClr>
              </a:solidFill>
            </a:endParaRPr>
          </a:p>
        </p:txBody>
      </p:sp>
      <p:grpSp>
        <p:nvGrpSpPr>
          <p:cNvPr id="42" name="组合 29">
            <a:extLst>
              <a:ext uri="{FF2B5EF4-FFF2-40B4-BE49-F238E27FC236}">
                <a16:creationId xmlns:a16="http://schemas.microsoft.com/office/drawing/2014/main" id="{D83FC74A-9553-4B32-A601-FAC816FEB27F}"/>
              </a:ext>
            </a:extLst>
          </p:cNvPr>
          <p:cNvGrpSpPr/>
          <p:nvPr/>
        </p:nvGrpSpPr>
        <p:grpSpPr>
          <a:xfrm>
            <a:off x="4765468" y="3551997"/>
            <a:ext cx="4684944" cy="954306"/>
            <a:chOff x="373938" y="2006334"/>
            <a:chExt cx="4684944" cy="954306"/>
          </a:xfrm>
        </p:grpSpPr>
        <p:pic>
          <p:nvPicPr>
            <p:cNvPr id="43" name="Picture 5" descr="C:\Documents and Settings\Administrator\My Documents\Downloads\iconfont-thumbsuplargeo.png">
              <a:extLst>
                <a:ext uri="{FF2B5EF4-FFF2-40B4-BE49-F238E27FC236}">
                  <a16:creationId xmlns:a16="http://schemas.microsoft.com/office/drawing/2014/main" id="{7C9C8E29-9A32-45BB-B5AD-EC4CBB19C9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928" y="2006334"/>
              <a:ext cx="288000" cy="288000"/>
            </a:xfrm>
            <a:prstGeom prst="rect">
              <a:avLst/>
            </a:prstGeom>
            <a:noFill/>
          </p:spPr>
        </p:pic>
        <p:pic>
          <p:nvPicPr>
            <p:cNvPr id="44" name="Picture 4" descr="C:\Documents and Settings\Administrator\My Documents\Downloads\iconfont-moshijieneng01.png">
              <a:extLst>
                <a:ext uri="{FF2B5EF4-FFF2-40B4-BE49-F238E27FC236}">
                  <a16:creationId xmlns:a16="http://schemas.microsoft.com/office/drawing/2014/main" id="{FB43FB35-6B70-41ED-B905-2F38A4B8B2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38" y="2636640"/>
              <a:ext cx="324000" cy="324000"/>
            </a:xfrm>
            <a:prstGeom prst="rect">
              <a:avLst/>
            </a:prstGeom>
            <a:noFill/>
          </p:spPr>
        </p:pic>
        <p:sp>
          <p:nvSpPr>
            <p:cNvPr id="45" name="TextBox 16">
              <a:extLst>
                <a:ext uri="{FF2B5EF4-FFF2-40B4-BE49-F238E27FC236}">
                  <a16:creationId xmlns:a16="http://schemas.microsoft.com/office/drawing/2014/main" id="{5E99B40B-E881-422F-A389-93BFA9DCFD84}"/>
                </a:ext>
              </a:extLst>
            </p:cNvPr>
            <p:cNvSpPr txBox="1"/>
            <p:nvPr/>
          </p:nvSpPr>
          <p:spPr>
            <a:xfrm>
              <a:off x="744407" y="2024779"/>
              <a:ext cx="313544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300" kern="0" dirty="0" err="1">
                  <a:solidFill>
                    <a:sysClr val="windowText" lastClr="000000"/>
                  </a:solidFill>
                  <a:ea typeface="微软雅黑" pitchFamily="34" charset="-122"/>
                </a:rPr>
                <a:t>Suporte</a:t>
              </a:r>
              <a:r>
                <a:rPr lang="en-US" altLang="zh-CN" sz="1300" kern="0" dirty="0">
                  <a:solidFill>
                    <a:sysClr val="windowText" lastClr="000000"/>
                  </a:solidFill>
                  <a:ea typeface="微软雅黑" pitchFamily="34" charset="-122"/>
                </a:rPr>
                <a:t> a clock e time synchronization.</a:t>
              </a:r>
              <a:endParaRPr lang="zh-CN" altLang="en-US" sz="13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grpSp>
          <p:nvGrpSpPr>
            <p:cNvPr id="46" name="组合 99">
              <a:extLst>
                <a:ext uri="{FF2B5EF4-FFF2-40B4-BE49-F238E27FC236}">
                  <a16:creationId xmlns:a16="http://schemas.microsoft.com/office/drawing/2014/main" id="{795ADC1F-132C-444C-A3E2-FF0E0730B1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9188" y="2375902"/>
              <a:ext cx="216000" cy="216000"/>
              <a:chOff x="1704340" y="4191545"/>
              <a:chExt cx="421640" cy="421640"/>
            </a:xfrm>
          </p:grpSpPr>
          <p:sp>
            <p:nvSpPr>
              <p:cNvPr id="49" name="矩形 20">
                <a:extLst>
                  <a:ext uri="{FF2B5EF4-FFF2-40B4-BE49-F238E27FC236}">
                    <a16:creationId xmlns:a16="http://schemas.microsoft.com/office/drawing/2014/main" id="{34CA84D1-29D4-421F-8404-27AFED1DBCE4}"/>
                  </a:ext>
                </a:extLst>
              </p:cNvPr>
              <p:cNvSpPr/>
              <p:nvPr/>
            </p:nvSpPr>
            <p:spPr>
              <a:xfrm>
                <a:off x="170434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0" name="矩形 21">
                <a:extLst>
                  <a:ext uri="{FF2B5EF4-FFF2-40B4-BE49-F238E27FC236}">
                    <a16:creationId xmlns:a16="http://schemas.microsoft.com/office/drawing/2014/main" id="{41AA42AB-3FB7-4534-B282-666F0281C7B7}"/>
                  </a:ext>
                </a:extLst>
              </p:cNvPr>
              <p:cNvSpPr/>
              <p:nvPr/>
            </p:nvSpPr>
            <p:spPr>
              <a:xfrm>
                <a:off x="184912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1" name="矩形 22">
                <a:extLst>
                  <a:ext uri="{FF2B5EF4-FFF2-40B4-BE49-F238E27FC236}">
                    <a16:creationId xmlns:a16="http://schemas.microsoft.com/office/drawing/2014/main" id="{47743F98-93AA-486E-85F4-513DF5299772}"/>
                  </a:ext>
                </a:extLst>
              </p:cNvPr>
              <p:cNvSpPr/>
              <p:nvPr/>
            </p:nvSpPr>
            <p:spPr>
              <a:xfrm>
                <a:off x="199898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2" name="矩形 23">
                <a:extLst>
                  <a:ext uri="{FF2B5EF4-FFF2-40B4-BE49-F238E27FC236}">
                    <a16:creationId xmlns:a16="http://schemas.microsoft.com/office/drawing/2014/main" id="{F0971BAE-AD28-4383-B186-0F8C66AD9877}"/>
                  </a:ext>
                </a:extLst>
              </p:cNvPr>
              <p:cNvSpPr/>
              <p:nvPr/>
            </p:nvSpPr>
            <p:spPr>
              <a:xfrm>
                <a:off x="170434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3" name="矩形 24">
                <a:extLst>
                  <a:ext uri="{FF2B5EF4-FFF2-40B4-BE49-F238E27FC236}">
                    <a16:creationId xmlns:a16="http://schemas.microsoft.com/office/drawing/2014/main" id="{85F7D17B-C504-4FF4-A9E3-97FADE59C066}"/>
                  </a:ext>
                </a:extLst>
              </p:cNvPr>
              <p:cNvSpPr/>
              <p:nvPr/>
            </p:nvSpPr>
            <p:spPr>
              <a:xfrm>
                <a:off x="184912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4" name="矩形 25">
                <a:extLst>
                  <a:ext uri="{FF2B5EF4-FFF2-40B4-BE49-F238E27FC236}">
                    <a16:creationId xmlns:a16="http://schemas.microsoft.com/office/drawing/2014/main" id="{D0C7D61C-C6CB-4DA2-8E6E-E8E13CE8CA1A}"/>
                  </a:ext>
                </a:extLst>
              </p:cNvPr>
              <p:cNvSpPr/>
              <p:nvPr/>
            </p:nvSpPr>
            <p:spPr>
              <a:xfrm>
                <a:off x="199898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5" name="矩形 26">
                <a:extLst>
                  <a:ext uri="{FF2B5EF4-FFF2-40B4-BE49-F238E27FC236}">
                    <a16:creationId xmlns:a16="http://schemas.microsoft.com/office/drawing/2014/main" id="{93EF8414-F63D-4007-AB70-0223B1D01FD2}"/>
                  </a:ext>
                </a:extLst>
              </p:cNvPr>
              <p:cNvSpPr/>
              <p:nvPr/>
            </p:nvSpPr>
            <p:spPr>
              <a:xfrm>
                <a:off x="170434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6" name="矩形 27">
                <a:extLst>
                  <a:ext uri="{FF2B5EF4-FFF2-40B4-BE49-F238E27FC236}">
                    <a16:creationId xmlns:a16="http://schemas.microsoft.com/office/drawing/2014/main" id="{70E2F6A8-3A2A-494A-A50D-4B7E4AD645C8}"/>
                  </a:ext>
                </a:extLst>
              </p:cNvPr>
              <p:cNvSpPr/>
              <p:nvPr/>
            </p:nvSpPr>
            <p:spPr>
              <a:xfrm>
                <a:off x="184912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57" name="矩形 28">
                <a:extLst>
                  <a:ext uri="{FF2B5EF4-FFF2-40B4-BE49-F238E27FC236}">
                    <a16:creationId xmlns:a16="http://schemas.microsoft.com/office/drawing/2014/main" id="{EB8EC88A-0039-45CE-8001-8D2021D2ED6A}"/>
                  </a:ext>
                </a:extLst>
              </p:cNvPr>
              <p:cNvSpPr/>
              <p:nvPr/>
            </p:nvSpPr>
            <p:spPr>
              <a:xfrm>
                <a:off x="199898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47" name="矩形 18">
              <a:extLst>
                <a:ext uri="{FF2B5EF4-FFF2-40B4-BE49-F238E27FC236}">
                  <a16:creationId xmlns:a16="http://schemas.microsoft.com/office/drawing/2014/main" id="{5FB67A2E-7A0B-4DFF-B687-E37017849025}"/>
                </a:ext>
              </a:extLst>
            </p:cNvPr>
            <p:cNvSpPr/>
            <p:nvPr/>
          </p:nvSpPr>
          <p:spPr>
            <a:xfrm>
              <a:off x="562447" y="2330740"/>
              <a:ext cx="4496435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</a:pP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Suporte a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virtualização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(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vOLT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)</a:t>
              </a:r>
            </a:p>
          </p:txBody>
        </p:sp>
        <p:sp>
          <p:nvSpPr>
            <p:cNvPr id="48" name="矩形 19">
              <a:extLst>
                <a:ext uri="{FF2B5EF4-FFF2-40B4-BE49-F238E27FC236}">
                  <a16:creationId xmlns:a16="http://schemas.microsoft.com/office/drawing/2014/main" id="{A89B4578-C690-447B-85B5-DE1C23CDB370}"/>
                </a:ext>
              </a:extLst>
            </p:cNvPr>
            <p:cNvSpPr/>
            <p:nvPr/>
          </p:nvSpPr>
          <p:spPr>
            <a:xfrm>
              <a:off x="559777" y="2648422"/>
              <a:ext cx="4367152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  <a:defRPr/>
              </a:pPr>
              <a:r>
                <a:rPr lang="en-US" altLang="zh-CN" sz="1300" kern="0" dirty="0">
                  <a:solidFill>
                    <a:srgbClr val="F79646">
                      <a:lumMod val="75000"/>
                    </a:srgbClr>
                  </a:solidFill>
                  <a:ea typeface="微软雅黑" pitchFamily="34" charset="-122"/>
                </a:rPr>
                <a:t>6U 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altura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, 7 slots 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serviço</a:t>
              </a:r>
              <a:endParaRPr lang="en-US" altLang="zh-CN" sz="1300" kern="0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5" name="Agrupar 64">
            <a:extLst>
              <a:ext uri="{FF2B5EF4-FFF2-40B4-BE49-F238E27FC236}">
                <a16:creationId xmlns:a16="http://schemas.microsoft.com/office/drawing/2014/main" id="{D7CCAD57-B1DC-49D4-8E76-F3CA0CB885B8}"/>
              </a:ext>
            </a:extLst>
          </p:cNvPr>
          <p:cNvGrpSpPr/>
          <p:nvPr/>
        </p:nvGrpSpPr>
        <p:grpSpPr>
          <a:xfrm>
            <a:off x="9740603" y="2193256"/>
            <a:ext cx="1829654" cy="849479"/>
            <a:chOff x="6775101" y="4774033"/>
            <a:chExt cx="1829654" cy="849479"/>
          </a:xfrm>
        </p:grpSpPr>
        <p:sp>
          <p:nvSpPr>
            <p:cNvPr id="66" name="矩形 28">
              <a:extLst>
                <a:ext uri="{FF2B5EF4-FFF2-40B4-BE49-F238E27FC236}">
                  <a16:creationId xmlns:a16="http://schemas.microsoft.com/office/drawing/2014/main" id="{22129492-6F3E-4606-91A9-EB65D11C5BDC}"/>
                </a:ext>
              </a:extLst>
            </p:cNvPr>
            <p:cNvSpPr/>
            <p:nvPr/>
          </p:nvSpPr>
          <p:spPr>
            <a:xfrm>
              <a:off x="6775101" y="4800116"/>
              <a:ext cx="1786323" cy="819400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29">
              <a:extLst>
                <a:ext uri="{FF2B5EF4-FFF2-40B4-BE49-F238E27FC236}">
                  <a16:creationId xmlns:a16="http://schemas.microsoft.com/office/drawing/2014/main" id="{D36C15A6-AE4E-4E97-B99A-8DDAB373BB0E}"/>
                </a:ext>
              </a:extLst>
            </p:cNvPr>
            <p:cNvSpPr/>
            <p:nvPr/>
          </p:nvSpPr>
          <p:spPr>
            <a:xfrm>
              <a:off x="6808653" y="5346513"/>
              <a:ext cx="1794337" cy="276999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457200"/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</a:rPr>
                <a:t>Switching Matrix Capacity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8" name="矩形 31">
              <a:extLst>
                <a:ext uri="{FF2B5EF4-FFF2-40B4-BE49-F238E27FC236}">
                  <a16:creationId xmlns:a16="http://schemas.microsoft.com/office/drawing/2014/main" id="{61919E74-8792-45CF-B447-7AD4E32A0EAD}"/>
                </a:ext>
              </a:extLst>
            </p:cNvPr>
            <p:cNvSpPr/>
            <p:nvPr/>
          </p:nvSpPr>
          <p:spPr>
            <a:xfrm>
              <a:off x="6845747" y="4774033"/>
              <a:ext cx="1759008" cy="58477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pt-BR" sz="3200" dirty="0">
                  <a:solidFill>
                    <a:schemeClr val="bg1"/>
                  </a:solidFill>
                </a:rPr>
                <a:t>7.2 </a:t>
              </a:r>
              <a:r>
                <a:rPr lang="pt-BR" sz="3200" dirty="0" err="1">
                  <a:solidFill>
                    <a:schemeClr val="bg1"/>
                  </a:solidFill>
                </a:rPr>
                <a:t>Tbit</a:t>
              </a:r>
              <a:r>
                <a:rPr lang="pt-BR" sz="3200" dirty="0">
                  <a:solidFill>
                    <a:schemeClr val="bg1"/>
                  </a:solidFill>
                </a:rPr>
                <a:t>/s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9" name="直接连接符 33">
              <a:extLst>
                <a:ext uri="{FF2B5EF4-FFF2-40B4-BE49-F238E27FC236}">
                  <a16:creationId xmlns:a16="http://schemas.microsoft.com/office/drawing/2014/main" id="{6364EB29-9A9F-4952-A152-329EDD5BAE8F}"/>
                </a:ext>
              </a:extLst>
            </p:cNvPr>
            <p:cNvCxnSpPr/>
            <p:nvPr/>
          </p:nvCxnSpPr>
          <p:spPr>
            <a:xfrm>
              <a:off x="6930810" y="5297252"/>
              <a:ext cx="1197774" cy="0"/>
            </a:xfrm>
            <a:prstGeom prst="line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70" name="Agrupar 69">
            <a:extLst>
              <a:ext uri="{FF2B5EF4-FFF2-40B4-BE49-F238E27FC236}">
                <a16:creationId xmlns:a16="http://schemas.microsoft.com/office/drawing/2014/main" id="{00ADE8AF-9219-446A-8270-C1FD08137EFE}"/>
              </a:ext>
            </a:extLst>
          </p:cNvPr>
          <p:cNvGrpSpPr/>
          <p:nvPr/>
        </p:nvGrpSpPr>
        <p:grpSpPr>
          <a:xfrm>
            <a:off x="9740603" y="1271390"/>
            <a:ext cx="1786323" cy="849479"/>
            <a:chOff x="6729027" y="4810249"/>
            <a:chExt cx="1786323" cy="849479"/>
          </a:xfrm>
        </p:grpSpPr>
        <p:sp>
          <p:nvSpPr>
            <p:cNvPr id="71" name="矩形 56">
              <a:extLst>
                <a:ext uri="{FF2B5EF4-FFF2-40B4-BE49-F238E27FC236}">
                  <a16:creationId xmlns:a16="http://schemas.microsoft.com/office/drawing/2014/main" id="{C20509CB-2534-445B-90ED-EFE98906D35F}"/>
                </a:ext>
              </a:extLst>
            </p:cNvPr>
            <p:cNvSpPr/>
            <p:nvPr/>
          </p:nvSpPr>
          <p:spPr>
            <a:xfrm>
              <a:off x="6729027" y="4819080"/>
              <a:ext cx="1786323" cy="819400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57">
              <a:extLst>
                <a:ext uri="{FF2B5EF4-FFF2-40B4-BE49-F238E27FC236}">
                  <a16:creationId xmlns:a16="http://schemas.microsoft.com/office/drawing/2014/main" id="{E6A53C47-C110-49B7-9224-59E9CF77DC30}"/>
                </a:ext>
              </a:extLst>
            </p:cNvPr>
            <p:cNvSpPr/>
            <p:nvPr/>
          </p:nvSpPr>
          <p:spPr>
            <a:xfrm>
              <a:off x="6762579" y="5382729"/>
              <a:ext cx="1386918" cy="276999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457200"/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</a:rPr>
                <a:t>Backplane Capacity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3" name="矩形 58">
              <a:extLst>
                <a:ext uri="{FF2B5EF4-FFF2-40B4-BE49-F238E27FC236}">
                  <a16:creationId xmlns:a16="http://schemas.microsoft.com/office/drawing/2014/main" id="{7C2C57DF-C2CE-4D59-A585-804BCD158EDD}"/>
                </a:ext>
              </a:extLst>
            </p:cNvPr>
            <p:cNvSpPr/>
            <p:nvPr/>
          </p:nvSpPr>
          <p:spPr>
            <a:xfrm>
              <a:off x="6799673" y="4810249"/>
              <a:ext cx="1446422" cy="58477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pt-BR" sz="3200" dirty="0">
                  <a:solidFill>
                    <a:schemeClr val="bg1"/>
                  </a:solidFill>
                </a:rPr>
                <a:t>6 </a:t>
              </a:r>
              <a:r>
                <a:rPr lang="pt-BR" sz="3200" dirty="0" err="1">
                  <a:solidFill>
                    <a:schemeClr val="bg1"/>
                  </a:solidFill>
                </a:rPr>
                <a:t>Tbit</a:t>
              </a:r>
              <a:r>
                <a:rPr lang="pt-BR" sz="3200" dirty="0">
                  <a:solidFill>
                    <a:schemeClr val="bg1"/>
                  </a:solidFill>
                </a:rPr>
                <a:t>/s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4" name="直接连接符 60">
              <a:extLst>
                <a:ext uri="{FF2B5EF4-FFF2-40B4-BE49-F238E27FC236}">
                  <a16:creationId xmlns:a16="http://schemas.microsoft.com/office/drawing/2014/main" id="{5573FD34-743F-4F04-850A-CE63137ADDAD}"/>
                </a:ext>
              </a:extLst>
            </p:cNvPr>
            <p:cNvCxnSpPr/>
            <p:nvPr/>
          </p:nvCxnSpPr>
          <p:spPr>
            <a:xfrm>
              <a:off x="6884736" y="5333468"/>
              <a:ext cx="1197774" cy="0"/>
            </a:xfrm>
            <a:prstGeom prst="line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76" name="Grupo 95">
            <a:extLst>
              <a:ext uri="{FF2B5EF4-FFF2-40B4-BE49-F238E27FC236}">
                <a16:creationId xmlns:a16="http://schemas.microsoft.com/office/drawing/2014/main" id="{32E5512B-1108-40CA-BF6D-A06C31896E94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77" name="Forma livre 96">
              <a:hlinkClick r:id="rId4" action="ppaction://hlinksldjump"/>
              <a:extLst>
                <a:ext uri="{FF2B5EF4-FFF2-40B4-BE49-F238E27FC236}">
                  <a16:creationId xmlns:a16="http://schemas.microsoft.com/office/drawing/2014/main" id="{1F3F04CC-CD03-44D0-A249-63D9C02C8D13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78" name="Hexágono 77">
              <a:hlinkClick r:id="rId4" action="ppaction://hlinksldjump"/>
              <a:extLst>
                <a:ext uri="{FF2B5EF4-FFF2-40B4-BE49-F238E27FC236}">
                  <a16:creationId xmlns:a16="http://schemas.microsoft.com/office/drawing/2014/main" id="{61BA1BB1-7653-4551-916C-705732692F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8E68A88E-28E2-4C03-849A-2B82610C5C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9857" y="4531368"/>
            <a:ext cx="2686050" cy="1790700"/>
          </a:xfrm>
          <a:prstGeom prst="rect">
            <a:avLst/>
          </a:prstGeom>
        </p:spPr>
      </p:pic>
      <p:pic>
        <p:nvPicPr>
          <p:cNvPr id="125" name="图片 103">
            <a:extLst>
              <a:ext uri="{FF2B5EF4-FFF2-40B4-BE49-F238E27FC236}">
                <a16:creationId xmlns:a16="http://schemas.microsoft.com/office/drawing/2014/main" id="{1E21D8DE-D971-4D2A-9DEC-47CE9F02BBD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494" y="1176455"/>
            <a:ext cx="2445382" cy="1263812"/>
          </a:xfrm>
          <a:prstGeom prst="rect">
            <a:avLst/>
          </a:prstGeom>
        </p:spPr>
      </p:pic>
      <p:sp>
        <p:nvSpPr>
          <p:cNvPr id="126" name="椭圆 142">
            <a:extLst>
              <a:ext uri="{FF2B5EF4-FFF2-40B4-BE49-F238E27FC236}">
                <a16:creationId xmlns:a16="http://schemas.microsoft.com/office/drawing/2014/main" id="{128562A2-18BB-42DA-9EB1-B2DB0AC86BA9}"/>
              </a:ext>
            </a:extLst>
          </p:cNvPr>
          <p:cNvSpPr/>
          <p:nvPr/>
        </p:nvSpPr>
        <p:spPr>
          <a:xfrm>
            <a:off x="2488975" y="1328557"/>
            <a:ext cx="1584500" cy="339861"/>
          </a:xfrm>
          <a:prstGeom prst="ellipse">
            <a:avLst/>
          </a:prstGeom>
          <a:solidFill>
            <a:schemeClr val="tx2">
              <a:lumMod val="60000"/>
              <a:lumOff val="40000"/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椭圆 143">
            <a:extLst>
              <a:ext uri="{FF2B5EF4-FFF2-40B4-BE49-F238E27FC236}">
                <a16:creationId xmlns:a16="http://schemas.microsoft.com/office/drawing/2014/main" id="{51B377AF-DD6F-42AD-ADB4-4A5BC387E3E4}"/>
              </a:ext>
            </a:extLst>
          </p:cNvPr>
          <p:cNvSpPr/>
          <p:nvPr/>
        </p:nvSpPr>
        <p:spPr>
          <a:xfrm>
            <a:off x="2441377" y="2023522"/>
            <a:ext cx="1584500" cy="216370"/>
          </a:xfrm>
          <a:prstGeom prst="ellipse">
            <a:avLst/>
          </a:prstGeom>
          <a:solidFill>
            <a:schemeClr val="tx2">
              <a:lumMod val="60000"/>
              <a:lumOff val="40000"/>
              <a:alpha val="7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8" name="组合 144">
            <a:extLst>
              <a:ext uri="{FF2B5EF4-FFF2-40B4-BE49-F238E27FC236}">
                <a16:creationId xmlns:a16="http://schemas.microsoft.com/office/drawing/2014/main" id="{DF4CE2B9-D6B9-4204-B6D0-461CD4058EF3}"/>
              </a:ext>
            </a:extLst>
          </p:cNvPr>
          <p:cNvGrpSpPr/>
          <p:nvPr/>
        </p:nvGrpSpPr>
        <p:grpSpPr>
          <a:xfrm>
            <a:off x="1892832" y="1354550"/>
            <a:ext cx="409165" cy="72000"/>
            <a:chOff x="3349588" y="913314"/>
            <a:chExt cx="409165" cy="72000"/>
          </a:xfrm>
        </p:grpSpPr>
        <p:sp>
          <p:nvSpPr>
            <p:cNvPr id="129" name="椭圆 145">
              <a:extLst>
                <a:ext uri="{FF2B5EF4-FFF2-40B4-BE49-F238E27FC236}">
                  <a16:creationId xmlns:a16="http://schemas.microsoft.com/office/drawing/2014/main" id="{B3E4D109-0C0D-4714-BE72-4438239F0F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0" name="直接连接符 146">
              <a:extLst>
                <a:ext uri="{FF2B5EF4-FFF2-40B4-BE49-F238E27FC236}">
                  <a16:creationId xmlns:a16="http://schemas.microsoft.com/office/drawing/2014/main" id="{2439E130-06CE-465C-A68C-B7D1510690A8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1" name="组合 147">
            <a:extLst>
              <a:ext uri="{FF2B5EF4-FFF2-40B4-BE49-F238E27FC236}">
                <a16:creationId xmlns:a16="http://schemas.microsoft.com/office/drawing/2014/main" id="{1549791E-F275-4845-8E8A-71F89F240C39}"/>
              </a:ext>
            </a:extLst>
          </p:cNvPr>
          <p:cNvGrpSpPr/>
          <p:nvPr/>
        </p:nvGrpSpPr>
        <p:grpSpPr>
          <a:xfrm>
            <a:off x="1038167" y="1216642"/>
            <a:ext cx="849914" cy="314892"/>
            <a:chOff x="3878473" y="755913"/>
            <a:chExt cx="849914" cy="314892"/>
          </a:xfrm>
        </p:grpSpPr>
        <p:sp>
          <p:nvSpPr>
            <p:cNvPr id="132" name="圆角矩形 148">
              <a:extLst>
                <a:ext uri="{FF2B5EF4-FFF2-40B4-BE49-F238E27FC236}">
                  <a16:creationId xmlns:a16="http://schemas.microsoft.com/office/drawing/2014/main" id="{6F9A2164-87AD-45EA-A6C7-661CF32264F7}"/>
                </a:ext>
              </a:extLst>
            </p:cNvPr>
            <p:cNvSpPr/>
            <p:nvPr/>
          </p:nvSpPr>
          <p:spPr bwMode="auto">
            <a:xfrm>
              <a:off x="3878473" y="755913"/>
              <a:ext cx="849914" cy="314892"/>
            </a:xfrm>
            <a:prstGeom prst="roundRect">
              <a:avLst>
                <a:gd name="adj" fmla="val 8349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3" name="矩形 149">
              <a:extLst>
                <a:ext uri="{FF2B5EF4-FFF2-40B4-BE49-F238E27FC236}">
                  <a16:creationId xmlns:a16="http://schemas.microsoft.com/office/drawing/2014/main" id="{64DD50D4-6491-4F2C-923F-ABA7CF7A706D}"/>
                </a:ext>
              </a:extLst>
            </p:cNvPr>
            <p:cNvSpPr/>
            <p:nvPr/>
          </p:nvSpPr>
          <p:spPr>
            <a:xfrm>
              <a:off x="3878473" y="791538"/>
              <a:ext cx="849913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FAN Module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4" name="组合 171">
            <a:extLst>
              <a:ext uri="{FF2B5EF4-FFF2-40B4-BE49-F238E27FC236}">
                <a16:creationId xmlns:a16="http://schemas.microsoft.com/office/drawing/2014/main" id="{B9E669EC-DF32-4CB5-B41A-C270F474F5FD}"/>
              </a:ext>
            </a:extLst>
          </p:cNvPr>
          <p:cNvGrpSpPr/>
          <p:nvPr/>
        </p:nvGrpSpPr>
        <p:grpSpPr>
          <a:xfrm>
            <a:off x="4411536" y="1679096"/>
            <a:ext cx="849914" cy="314892"/>
            <a:chOff x="467825" y="1571484"/>
            <a:chExt cx="849914" cy="314892"/>
          </a:xfrm>
        </p:grpSpPr>
        <p:sp>
          <p:nvSpPr>
            <p:cNvPr id="135" name="圆角矩形 173">
              <a:extLst>
                <a:ext uri="{FF2B5EF4-FFF2-40B4-BE49-F238E27FC236}">
                  <a16:creationId xmlns:a16="http://schemas.microsoft.com/office/drawing/2014/main" id="{D7BE13AD-DCF0-4DE9-9094-911A3233172D}"/>
                </a:ext>
              </a:extLst>
            </p:cNvPr>
            <p:cNvSpPr/>
            <p:nvPr/>
          </p:nvSpPr>
          <p:spPr bwMode="auto">
            <a:xfrm>
              <a:off x="467825" y="1571484"/>
              <a:ext cx="849914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6" name="矩形 176">
              <a:extLst>
                <a:ext uri="{FF2B5EF4-FFF2-40B4-BE49-F238E27FC236}">
                  <a16:creationId xmlns:a16="http://schemas.microsoft.com/office/drawing/2014/main" id="{A38B5746-15F0-4D3D-8955-DF8DE48EC542}"/>
                </a:ext>
              </a:extLst>
            </p:cNvPr>
            <p:cNvSpPr/>
            <p:nvPr/>
          </p:nvSpPr>
          <p:spPr>
            <a:xfrm>
              <a:off x="541447" y="1603744"/>
              <a:ext cx="67037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Line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7" name="组合 178">
            <a:extLst>
              <a:ext uri="{FF2B5EF4-FFF2-40B4-BE49-F238E27FC236}">
                <a16:creationId xmlns:a16="http://schemas.microsoft.com/office/drawing/2014/main" id="{A6AD3F78-B832-4F80-B190-B8D7BF0DA6CA}"/>
              </a:ext>
            </a:extLst>
          </p:cNvPr>
          <p:cNvGrpSpPr/>
          <p:nvPr/>
        </p:nvGrpSpPr>
        <p:grpSpPr>
          <a:xfrm flipH="1">
            <a:off x="4039435" y="1468034"/>
            <a:ext cx="252000" cy="72000"/>
            <a:chOff x="1242719" y="1681055"/>
            <a:chExt cx="252000" cy="72000"/>
          </a:xfrm>
        </p:grpSpPr>
        <p:cxnSp>
          <p:nvCxnSpPr>
            <p:cNvPr id="138" name="直接连接符 180">
              <a:extLst>
                <a:ext uri="{FF2B5EF4-FFF2-40B4-BE49-F238E27FC236}">
                  <a16:creationId xmlns:a16="http://schemas.microsoft.com/office/drawing/2014/main" id="{DA3A37FA-F6BB-4B90-9BBB-676F4E0BF79E}"/>
                </a:ext>
              </a:extLst>
            </p:cNvPr>
            <p:cNvCxnSpPr/>
            <p:nvPr/>
          </p:nvCxnSpPr>
          <p:spPr bwMode="auto">
            <a:xfrm>
              <a:off x="1242719" y="1717055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9" name="椭圆 183">
              <a:extLst>
                <a:ext uri="{FF2B5EF4-FFF2-40B4-BE49-F238E27FC236}">
                  <a16:creationId xmlns:a16="http://schemas.microsoft.com/office/drawing/2014/main" id="{C7625E2F-ECE8-4858-9964-4D3C168AD4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22719" y="1681055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0" name="左大括号 187">
            <a:extLst>
              <a:ext uri="{FF2B5EF4-FFF2-40B4-BE49-F238E27FC236}">
                <a16:creationId xmlns:a16="http://schemas.microsoft.com/office/drawing/2014/main" id="{581363BF-9277-4AE3-A499-7B1751A4E21B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2372468" y="1721759"/>
            <a:ext cx="120732" cy="296728"/>
          </a:xfrm>
          <a:prstGeom prst="leftBrace">
            <a:avLst/>
          </a:prstGeom>
          <a:solidFill>
            <a:srgbClr val="E17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eaLnBrk="1" latinLnBrk="0" hangingPunct="1">
              <a:lnSpc>
                <a:spcPct val="100000"/>
              </a:lnSpc>
              <a:buClrTx/>
              <a:buSzTx/>
              <a:buFont typeface="Arial" pitchFamily="34" charset="0"/>
              <a:buNone/>
              <a:tabLst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41" name="直接连接符 193">
            <a:extLst>
              <a:ext uri="{FF2B5EF4-FFF2-40B4-BE49-F238E27FC236}">
                <a16:creationId xmlns:a16="http://schemas.microsoft.com/office/drawing/2014/main" id="{C8A51635-615E-4E38-97EB-BD23344CF608}"/>
              </a:ext>
            </a:extLst>
          </p:cNvPr>
          <p:cNvCxnSpPr/>
          <p:nvPr/>
        </p:nvCxnSpPr>
        <p:spPr bwMode="auto">
          <a:xfrm rot="5400000" flipH="1">
            <a:off x="2166761" y="1630041"/>
            <a:ext cx="0" cy="504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2" name="椭圆 194">
            <a:extLst>
              <a:ext uri="{FF2B5EF4-FFF2-40B4-BE49-F238E27FC236}">
                <a16:creationId xmlns:a16="http://schemas.microsoft.com/office/drawing/2014/main" id="{F79F4455-AE22-4368-AF36-BAF8F20E99FF}"/>
              </a:ext>
            </a:extLst>
          </p:cNvPr>
          <p:cNvSpPr>
            <a:spLocks noChangeAspect="1"/>
          </p:cNvSpPr>
          <p:nvPr/>
        </p:nvSpPr>
        <p:spPr>
          <a:xfrm rot="10800000">
            <a:off x="2523927" y="1874112"/>
            <a:ext cx="108000" cy="108000"/>
          </a:xfrm>
          <a:prstGeom prst="ellipse">
            <a:avLst/>
          </a:prstGeom>
          <a:solidFill>
            <a:srgbClr val="E17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95">
            <a:extLst>
              <a:ext uri="{FF2B5EF4-FFF2-40B4-BE49-F238E27FC236}">
                <a16:creationId xmlns:a16="http://schemas.microsoft.com/office/drawing/2014/main" id="{FF29977D-890C-49F5-8D7B-543620341F4D}"/>
              </a:ext>
            </a:extLst>
          </p:cNvPr>
          <p:cNvSpPr>
            <a:spLocks noChangeAspect="1"/>
          </p:cNvSpPr>
          <p:nvPr/>
        </p:nvSpPr>
        <p:spPr>
          <a:xfrm rot="10800000">
            <a:off x="2523927" y="1754237"/>
            <a:ext cx="108000" cy="108000"/>
          </a:xfrm>
          <a:prstGeom prst="ellipse">
            <a:avLst/>
          </a:prstGeom>
          <a:solidFill>
            <a:srgbClr val="E17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200">
            <a:extLst>
              <a:ext uri="{FF2B5EF4-FFF2-40B4-BE49-F238E27FC236}">
                <a16:creationId xmlns:a16="http://schemas.microsoft.com/office/drawing/2014/main" id="{64EC496D-B91D-4178-A394-D50E45BD7C65}"/>
              </a:ext>
            </a:extLst>
          </p:cNvPr>
          <p:cNvSpPr/>
          <p:nvPr/>
        </p:nvSpPr>
        <p:spPr>
          <a:xfrm>
            <a:off x="773632" y="1793890"/>
            <a:ext cx="1141129" cy="25994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82828" tIns="146262" rIns="182828" bIns="146262" anchor="ctr"/>
          <a:lstStyle/>
          <a:p>
            <a:pPr defTabSz="932384" eaLnBrk="0" hangingPunct="0">
              <a:lnSpc>
                <a:spcPct val="90000"/>
              </a:lnSpc>
              <a:defRPr/>
            </a:pPr>
            <a:r>
              <a:rPr lang="en-US" altLang="zh-CN" sz="1000" b="1" dirty="0">
                <a:solidFill>
                  <a:schemeClr val="bg1"/>
                </a:solidFill>
              </a:rPr>
              <a:t>Switch &amp; Control Card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grpSp>
        <p:nvGrpSpPr>
          <p:cNvPr id="147" name="组合 207">
            <a:extLst>
              <a:ext uri="{FF2B5EF4-FFF2-40B4-BE49-F238E27FC236}">
                <a16:creationId xmlns:a16="http://schemas.microsoft.com/office/drawing/2014/main" id="{229AC018-B306-4845-87A5-878EF168B816}"/>
              </a:ext>
            </a:extLst>
          </p:cNvPr>
          <p:cNvGrpSpPr/>
          <p:nvPr/>
        </p:nvGrpSpPr>
        <p:grpSpPr>
          <a:xfrm flipH="1">
            <a:off x="4075435" y="2091471"/>
            <a:ext cx="223200" cy="72000"/>
            <a:chOff x="1271519" y="1681055"/>
            <a:chExt cx="223200" cy="72000"/>
          </a:xfrm>
        </p:grpSpPr>
        <p:cxnSp>
          <p:nvCxnSpPr>
            <p:cNvPr id="148" name="直接连接符 208">
              <a:extLst>
                <a:ext uri="{FF2B5EF4-FFF2-40B4-BE49-F238E27FC236}">
                  <a16:creationId xmlns:a16="http://schemas.microsoft.com/office/drawing/2014/main" id="{6CB99ED6-4602-499E-82BD-E144C7238658}"/>
                </a:ext>
              </a:extLst>
            </p:cNvPr>
            <p:cNvCxnSpPr/>
            <p:nvPr/>
          </p:nvCxnSpPr>
          <p:spPr bwMode="auto">
            <a:xfrm>
              <a:off x="1271519" y="1717055"/>
              <a:ext cx="1872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9" name="椭圆 209">
              <a:extLst>
                <a:ext uri="{FF2B5EF4-FFF2-40B4-BE49-F238E27FC236}">
                  <a16:creationId xmlns:a16="http://schemas.microsoft.com/office/drawing/2014/main" id="{B13FB2BA-0A73-48EF-8DAA-07A800976A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22719" y="1681055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150" name="直接连接符 210">
            <a:extLst>
              <a:ext uri="{FF2B5EF4-FFF2-40B4-BE49-F238E27FC236}">
                <a16:creationId xmlns:a16="http://schemas.microsoft.com/office/drawing/2014/main" id="{7E791A8B-6D1E-4BDD-B462-0E358F375332}"/>
              </a:ext>
            </a:extLst>
          </p:cNvPr>
          <p:cNvCxnSpPr/>
          <p:nvPr/>
        </p:nvCxnSpPr>
        <p:spPr bwMode="auto">
          <a:xfrm>
            <a:off x="4298863" y="1829661"/>
            <a:ext cx="1080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17437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直接连接符 211">
            <a:extLst>
              <a:ext uri="{FF2B5EF4-FFF2-40B4-BE49-F238E27FC236}">
                <a16:creationId xmlns:a16="http://schemas.microsoft.com/office/drawing/2014/main" id="{080DC10F-C80B-43F9-BD46-886DCC996E21}"/>
              </a:ext>
            </a:extLst>
          </p:cNvPr>
          <p:cNvCxnSpPr/>
          <p:nvPr/>
        </p:nvCxnSpPr>
        <p:spPr bwMode="auto">
          <a:xfrm rot="16200000">
            <a:off x="3971035" y="1818334"/>
            <a:ext cx="640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17437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52" name="组合 213">
            <a:extLst>
              <a:ext uri="{FF2B5EF4-FFF2-40B4-BE49-F238E27FC236}">
                <a16:creationId xmlns:a16="http://schemas.microsoft.com/office/drawing/2014/main" id="{733AE2D4-1415-4BA6-9BFF-5790AC00EB67}"/>
              </a:ext>
            </a:extLst>
          </p:cNvPr>
          <p:cNvGrpSpPr/>
          <p:nvPr/>
        </p:nvGrpSpPr>
        <p:grpSpPr>
          <a:xfrm rot="5400000">
            <a:off x="2417998" y="2436601"/>
            <a:ext cx="252692" cy="72000"/>
            <a:chOff x="3073587" y="2683135"/>
            <a:chExt cx="252692" cy="72000"/>
          </a:xfrm>
        </p:grpSpPr>
        <p:sp>
          <p:nvSpPr>
            <p:cNvPr id="153" name="椭圆 214">
              <a:extLst>
                <a:ext uri="{FF2B5EF4-FFF2-40B4-BE49-F238E27FC236}">
                  <a16:creationId xmlns:a16="http://schemas.microsoft.com/office/drawing/2014/main" id="{0073EB1B-D234-4CE3-9FFA-46E9EC729627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4" name="直接连接符 215">
              <a:extLst>
                <a:ext uri="{FF2B5EF4-FFF2-40B4-BE49-F238E27FC236}">
                  <a16:creationId xmlns:a16="http://schemas.microsoft.com/office/drawing/2014/main" id="{B8C1DE2A-1E99-46F0-9A9F-BA43FC5842AA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5" name="组合 216">
            <a:extLst>
              <a:ext uri="{FF2B5EF4-FFF2-40B4-BE49-F238E27FC236}">
                <a16:creationId xmlns:a16="http://schemas.microsoft.com/office/drawing/2014/main" id="{CDAC8375-709C-4BC7-A4AA-78F521E458B4}"/>
              </a:ext>
            </a:extLst>
          </p:cNvPr>
          <p:cNvGrpSpPr/>
          <p:nvPr/>
        </p:nvGrpSpPr>
        <p:grpSpPr>
          <a:xfrm>
            <a:off x="1799643" y="2598947"/>
            <a:ext cx="890992" cy="314892"/>
            <a:chOff x="3776330" y="3890959"/>
            <a:chExt cx="890992" cy="314892"/>
          </a:xfrm>
        </p:grpSpPr>
        <p:sp>
          <p:nvSpPr>
            <p:cNvPr id="156" name="圆角矩形 217">
              <a:extLst>
                <a:ext uri="{FF2B5EF4-FFF2-40B4-BE49-F238E27FC236}">
                  <a16:creationId xmlns:a16="http://schemas.microsoft.com/office/drawing/2014/main" id="{070AB77A-A55C-4652-8831-5E2D6F134D93}"/>
                </a:ext>
              </a:extLst>
            </p:cNvPr>
            <p:cNvSpPr/>
            <p:nvPr/>
          </p:nvSpPr>
          <p:spPr bwMode="auto">
            <a:xfrm>
              <a:off x="3776330" y="3890959"/>
              <a:ext cx="890992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57" name="矩形 218">
              <a:extLst>
                <a:ext uri="{FF2B5EF4-FFF2-40B4-BE49-F238E27FC236}">
                  <a16:creationId xmlns:a16="http://schemas.microsoft.com/office/drawing/2014/main" id="{B41CFE11-42C4-488C-B465-0B72580C214A}"/>
                </a:ext>
              </a:extLst>
            </p:cNvPr>
            <p:cNvSpPr/>
            <p:nvPr/>
          </p:nvSpPr>
          <p:spPr>
            <a:xfrm>
              <a:off x="3815365" y="3916982"/>
              <a:ext cx="798617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Power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8" name="组合 219">
            <a:extLst>
              <a:ext uri="{FF2B5EF4-FFF2-40B4-BE49-F238E27FC236}">
                <a16:creationId xmlns:a16="http://schemas.microsoft.com/office/drawing/2014/main" id="{E9FDB44D-2402-43B1-AB2B-7A5D95D727AB}"/>
              </a:ext>
            </a:extLst>
          </p:cNvPr>
          <p:cNvGrpSpPr/>
          <p:nvPr/>
        </p:nvGrpSpPr>
        <p:grpSpPr>
          <a:xfrm rot="5400000">
            <a:off x="3106604" y="2443574"/>
            <a:ext cx="252692" cy="72000"/>
            <a:chOff x="3073587" y="2683135"/>
            <a:chExt cx="252692" cy="72000"/>
          </a:xfrm>
        </p:grpSpPr>
        <p:sp>
          <p:nvSpPr>
            <p:cNvPr id="159" name="椭圆 220">
              <a:extLst>
                <a:ext uri="{FF2B5EF4-FFF2-40B4-BE49-F238E27FC236}">
                  <a16:creationId xmlns:a16="http://schemas.microsoft.com/office/drawing/2014/main" id="{8B79B7F9-8643-4E57-9F63-FAA3A7193C5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60" name="直接连接符 221">
              <a:extLst>
                <a:ext uri="{FF2B5EF4-FFF2-40B4-BE49-F238E27FC236}">
                  <a16:creationId xmlns:a16="http://schemas.microsoft.com/office/drawing/2014/main" id="{302E4E52-99A4-46F6-8536-24EBDA58768A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1" name="组合 222">
            <a:extLst>
              <a:ext uri="{FF2B5EF4-FFF2-40B4-BE49-F238E27FC236}">
                <a16:creationId xmlns:a16="http://schemas.microsoft.com/office/drawing/2014/main" id="{7B1F38D0-384B-423A-82B5-D5A4C1CC67E4}"/>
              </a:ext>
            </a:extLst>
          </p:cNvPr>
          <p:cNvGrpSpPr/>
          <p:nvPr/>
        </p:nvGrpSpPr>
        <p:grpSpPr>
          <a:xfrm rot="5400000">
            <a:off x="3801866" y="2436601"/>
            <a:ext cx="252692" cy="72000"/>
            <a:chOff x="3073587" y="2683135"/>
            <a:chExt cx="252692" cy="72000"/>
          </a:xfrm>
        </p:grpSpPr>
        <p:sp>
          <p:nvSpPr>
            <p:cNvPr id="162" name="椭圆 223">
              <a:extLst>
                <a:ext uri="{FF2B5EF4-FFF2-40B4-BE49-F238E27FC236}">
                  <a16:creationId xmlns:a16="http://schemas.microsoft.com/office/drawing/2014/main" id="{D5263A95-3374-4CD9-B88A-C03D245D0A04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3073587" y="2683135"/>
              <a:ext cx="73616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63" name="直接连接符 224">
              <a:extLst>
                <a:ext uri="{FF2B5EF4-FFF2-40B4-BE49-F238E27FC236}">
                  <a16:creationId xmlns:a16="http://schemas.microsoft.com/office/drawing/2014/main" id="{4F2E3306-BC8C-4480-A0C0-8FCA93424969}"/>
                </a:ext>
              </a:extLst>
            </p:cNvPr>
            <p:cNvCxnSpPr/>
            <p:nvPr/>
          </p:nvCxnSpPr>
          <p:spPr bwMode="auto">
            <a:xfrm flipH="1">
              <a:off x="3110279" y="2717037"/>
              <a:ext cx="21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4" name="组合 225">
            <a:extLst>
              <a:ext uri="{FF2B5EF4-FFF2-40B4-BE49-F238E27FC236}">
                <a16:creationId xmlns:a16="http://schemas.microsoft.com/office/drawing/2014/main" id="{C619F1B1-C2C4-4837-983C-4B9AD8C97847}"/>
              </a:ext>
            </a:extLst>
          </p:cNvPr>
          <p:cNvGrpSpPr/>
          <p:nvPr/>
        </p:nvGrpSpPr>
        <p:grpSpPr>
          <a:xfrm>
            <a:off x="3836279" y="2598947"/>
            <a:ext cx="890992" cy="314892"/>
            <a:chOff x="3776330" y="3890959"/>
            <a:chExt cx="890992" cy="314892"/>
          </a:xfrm>
        </p:grpSpPr>
        <p:sp>
          <p:nvSpPr>
            <p:cNvPr id="165" name="圆角矩形 226">
              <a:extLst>
                <a:ext uri="{FF2B5EF4-FFF2-40B4-BE49-F238E27FC236}">
                  <a16:creationId xmlns:a16="http://schemas.microsoft.com/office/drawing/2014/main" id="{1A870C27-3C3E-493D-8853-CA94BA352AF4}"/>
                </a:ext>
              </a:extLst>
            </p:cNvPr>
            <p:cNvSpPr/>
            <p:nvPr/>
          </p:nvSpPr>
          <p:spPr bwMode="auto">
            <a:xfrm>
              <a:off x="3776330" y="3890959"/>
              <a:ext cx="890992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66" name="矩形 227">
              <a:extLst>
                <a:ext uri="{FF2B5EF4-FFF2-40B4-BE49-F238E27FC236}">
                  <a16:creationId xmlns:a16="http://schemas.microsoft.com/office/drawing/2014/main" id="{AE67179E-B043-4861-8960-9A51FEE0F08F}"/>
                </a:ext>
              </a:extLst>
            </p:cNvPr>
            <p:cNvSpPr/>
            <p:nvPr/>
          </p:nvSpPr>
          <p:spPr>
            <a:xfrm>
              <a:off x="3815365" y="3916982"/>
              <a:ext cx="798617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Power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7" name="组合 234">
            <a:extLst>
              <a:ext uri="{FF2B5EF4-FFF2-40B4-BE49-F238E27FC236}">
                <a16:creationId xmlns:a16="http://schemas.microsoft.com/office/drawing/2014/main" id="{1099FC6B-4676-4313-8D51-0C2FB0482D56}"/>
              </a:ext>
            </a:extLst>
          </p:cNvPr>
          <p:cNvGrpSpPr/>
          <p:nvPr/>
        </p:nvGrpSpPr>
        <p:grpSpPr>
          <a:xfrm>
            <a:off x="2823454" y="2598947"/>
            <a:ext cx="890992" cy="314892"/>
            <a:chOff x="3776330" y="3528567"/>
            <a:chExt cx="890992" cy="314892"/>
          </a:xfrm>
        </p:grpSpPr>
        <p:sp>
          <p:nvSpPr>
            <p:cNvPr id="168" name="圆角矩形 235">
              <a:extLst>
                <a:ext uri="{FF2B5EF4-FFF2-40B4-BE49-F238E27FC236}">
                  <a16:creationId xmlns:a16="http://schemas.microsoft.com/office/drawing/2014/main" id="{ED0C244C-E03F-4782-A890-A2E8203AE9A1}"/>
                </a:ext>
              </a:extLst>
            </p:cNvPr>
            <p:cNvSpPr/>
            <p:nvPr/>
          </p:nvSpPr>
          <p:spPr bwMode="auto">
            <a:xfrm>
              <a:off x="3776330" y="3528567"/>
              <a:ext cx="890992" cy="314892"/>
            </a:xfrm>
            <a:prstGeom prst="roundRect">
              <a:avLst>
                <a:gd name="adj" fmla="val 8349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69" name="矩形 236">
              <a:extLst>
                <a:ext uri="{FF2B5EF4-FFF2-40B4-BE49-F238E27FC236}">
                  <a16:creationId xmlns:a16="http://schemas.microsoft.com/office/drawing/2014/main" id="{FB1FE9A1-C472-4372-BA36-5EB893826E0E}"/>
                </a:ext>
              </a:extLst>
            </p:cNvPr>
            <p:cNvSpPr/>
            <p:nvPr/>
          </p:nvSpPr>
          <p:spPr>
            <a:xfrm>
              <a:off x="3826500" y="3560646"/>
              <a:ext cx="737702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Clock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9" name="矩形 192">
            <a:extLst>
              <a:ext uri="{FF2B5EF4-FFF2-40B4-BE49-F238E27FC236}">
                <a16:creationId xmlns:a16="http://schemas.microsoft.com/office/drawing/2014/main" id="{C848B7B2-025F-458B-89F7-8D5A0F59AEE1}"/>
              </a:ext>
            </a:extLst>
          </p:cNvPr>
          <p:cNvSpPr/>
          <p:nvPr/>
        </p:nvSpPr>
        <p:spPr>
          <a:xfrm>
            <a:off x="5666316" y="1568147"/>
            <a:ext cx="3968371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  <a:latin typeface="+mn-lt"/>
              </a:rPr>
              <a:t>6U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(Height)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263.9 mm x 482.6 mm x 285.3 mm (H x W x D) (19-inch shelf)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PON, Ethernet cards deploy on demand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13 slots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, 7 line card slots (19” shelf)</a:t>
            </a:r>
            <a:endParaRPr lang="en-US" altLang="zh-CN" sz="11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112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GPON/XG-PON/XGS-PON ports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7.2Tbit/s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system switching capacity 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6Tbit/s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backplane switching capacity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endParaRPr lang="en-US" altLang="zh-CN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圆角矩形 255">
            <a:extLst>
              <a:ext uri="{FF2B5EF4-FFF2-40B4-BE49-F238E27FC236}">
                <a16:creationId xmlns:a16="http://schemas.microsoft.com/office/drawing/2014/main" id="{5AD1EDF7-7CCC-419D-BFAF-1D4BF3976B60}"/>
              </a:ext>
            </a:extLst>
          </p:cNvPr>
          <p:cNvSpPr/>
          <p:nvPr/>
        </p:nvSpPr>
        <p:spPr>
          <a:xfrm>
            <a:off x="6506204" y="1008875"/>
            <a:ext cx="2508450" cy="475838"/>
          </a:xfrm>
          <a:prstGeom prst="roundRect">
            <a:avLst/>
          </a:prstGeom>
          <a:solidFill>
            <a:srgbClr val="E28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45">
            <a:extLst>
              <a:ext uri="{FF2B5EF4-FFF2-40B4-BE49-F238E27FC236}">
                <a16:creationId xmlns:a16="http://schemas.microsoft.com/office/drawing/2014/main" id="{D503AB5F-586E-40F3-9EC4-332A4FA18A0F}"/>
              </a:ext>
            </a:extLst>
          </p:cNvPr>
          <p:cNvSpPr txBox="1"/>
          <p:nvPr/>
        </p:nvSpPr>
        <p:spPr>
          <a:xfrm>
            <a:off x="6746570" y="1101614"/>
            <a:ext cx="2627307" cy="39686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ffectLst/>
                <a:ea typeface="微软雅黑" pitchFamily="34" charset="-122"/>
                <a:sym typeface="Calibri" pitchFamily="34" charset="0"/>
              </a:rPr>
              <a:t>ZXA10 C650</a:t>
            </a:r>
            <a:r>
              <a:rPr lang="zh-CN" altLang="en-US" sz="1600" dirty="0">
                <a:solidFill>
                  <a:schemeClr val="bg1"/>
                </a:solidFill>
                <a:effectLst/>
                <a:sym typeface="Calibri" pitchFamily="34" charset="0"/>
              </a:rPr>
              <a:t> </a:t>
            </a:r>
            <a:r>
              <a:rPr kumimoji="1" lang="en-US" altLang="zh-CN" sz="1600" b="1" dirty="0">
                <a:solidFill>
                  <a:schemeClr val="bg1"/>
                </a:solidFill>
                <a:effectLst/>
              </a:rPr>
              <a:t>Features</a:t>
            </a:r>
            <a:endParaRPr kumimoji="1" lang="zh-CN" altLang="en-US" sz="16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76347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1CB93-A080-401A-9630-D9DD39D98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de t-</a:t>
            </a:r>
            <a:r>
              <a:rPr lang="pt-BR" dirty="0" err="1"/>
              <a:t>cont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24E77AC-1D4B-4692-8C8E-05A1B8188E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31964F9-50D9-4E5C-ADC3-A2A31D20A4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40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B0859E5D-4ECC-425D-AF11-6DB191D2EF8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pt-BR" dirty="0"/>
              <a:t>Um Transmission Container (T-CONT) é um objeto que representa um grupo de conexões lógicas que aparecem como uma única entidade e são usados para o gerenciamento e melhoria da alocação de largura de banda de upstream no GPON . Para cada tipo de ONU, o número de T-CONTs suportados é fixo. A ONU cria automaticamente todas as instâncias T-CONT suportadas durante a ativação da ONU. A OLT descobre o número de instâncias T-CONT suportadas por cada ONU. A ONU envia tráfego usando um ou mais T-CONT. Estes também permitem a implementação da Qualidade de Serviço (QoS) na direção </a:t>
            </a:r>
            <a:r>
              <a:rPr lang="pt-BR" dirty="0" err="1"/>
              <a:t>upstream</a:t>
            </a:r>
            <a:r>
              <a:rPr lang="pt-BR" dirty="0"/>
              <a:t>.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88DDF933-37B4-4806-AB8B-BAAB246D5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163" y="1429578"/>
            <a:ext cx="31623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797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53C45B-A26C-4B0E-AA40-B524691C4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de t-</a:t>
            </a:r>
            <a:r>
              <a:rPr lang="pt-BR" dirty="0" err="1"/>
              <a:t>cont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F086401-E0C5-4529-A719-03DBE28DB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622FAAA-D9AA-46C4-9B93-C34B80D705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41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A924ECF8-1FBA-46E1-B334-3A0E2C5B3F8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Existem 5 tipos de T-CONT para controle da largura de banda em upstream que podem ser alocados para o usuário.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8BFFB1A-8802-48FF-A9A1-0C74D4A7E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338" y="2603722"/>
            <a:ext cx="2752472" cy="276340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C600495-6C92-4CE8-9B5D-AA338C9A2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799" y="2309605"/>
            <a:ext cx="6448863" cy="325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562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348CD4-348D-4257-8EE9-5C7017D69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de t-</a:t>
            </a:r>
            <a:r>
              <a:rPr lang="pt-BR" dirty="0" err="1"/>
              <a:t>cont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A7D1D12-3695-4F03-8D8B-055290D76D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5DFEA41-81CC-41AA-A2E0-957FD55655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42</a:t>
            </a:fld>
            <a:endParaRPr lang="pt-BR"/>
          </a:p>
        </p:txBody>
      </p:sp>
      <p:pic>
        <p:nvPicPr>
          <p:cNvPr id="7" name="Espaço Reservado para Conteúdo 6">
            <a:extLst>
              <a:ext uri="{FF2B5EF4-FFF2-40B4-BE49-F238E27FC236}">
                <a16:creationId xmlns:a16="http://schemas.microsoft.com/office/drawing/2014/main" id="{080E9B6C-9543-4556-8024-0EF369FC01C2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792944" y="1198564"/>
            <a:ext cx="6491312" cy="289414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F948AF7-7890-4AED-8A9A-773B822CE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90" y="4012941"/>
            <a:ext cx="6544966" cy="1646496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D9D7064-41DC-4725-AB26-1D39E49BB211}"/>
              </a:ext>
            </a:extLst>
          </p:cNvPr>
          <p:cNvSpPr/>
          <p:nvPr/>
        </p:nvSpPr>
        <p:spPr>
          <a:xfrm>
            <a:off x="7337910" y="1542913"/>
            <a:ext cx="45057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latin typeface="CIDFont+F1"/>
              </a:rPr>
              <a:t>Um perfil de T-CONT pode conter um ou vários tipos de largura de banda.</a:t>
            </a:r>
          </a:p>
          <a:p>
            <a:r>
              <a:rPr lang="pt-BR" dirty="0"/>
              <a:t>O somatório da largura de banda fixa e largura de banda assegurada em uma porta PON</a:t>
            </a:r>
          </a:p>
          <a:p>
            <a:r>
              <a:rPr lang="pt-BR" dirty="0"/>
              <a:t>não pode exceder 1 </a:t>
            </a:r>
            <a:r>
              <a:rPr lang="pt-BR" dirty="0" err="1"/>
              <a:t>Gbps</a:t>
            </a:r>
            <a:r>
              <a:rPr lang="pt-BR" dirty="0"/>
              <a:t>.</a:t>
            </a:r>
          </a:p>
          <a:p>
            <a:r>
              <a:rPr lang="pt-BR" dirty="0"/>
              <a:t>Por padrão, c610já traz um perfil de T-CONT configurado, conforme pode ser visto na tabela a seguir:</a:t>
            </a:r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82DA646-7579-4BD6-A148-78A5E0995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5314" y="3885664"/>
            <a:ext cx="4468336" cy="1773773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6A1005AE-F25E-4528-B079-422C22E9FF25}"/>
              </a:ext>
            </a:extLst>
          </p:cNvPr>
          <p:cNvSpPr/>
          <p:nvPr/>
        </p:nvSpPr>
        <p:spPr>
          <a:xfrm>
            <a:off x="1950195" y="16625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7212858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9082FC-2190-49BB-AFE8-3347FC46E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de tráfego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0B82E80-AD23-4265-83C7-D79B53DB459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E520BB-1548-40BA-BA13-464DFEB88C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43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A3575070-603A-4010-A7FF-3424AEF8619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/>
              <a:t>A configuração de um perfil de tráfego (gpon profile traffic) irá permitir o controle da largura de banda em uma ONU associada à gemport no sentido </a:t>
            </a:r>
            <a:r>
              <a:rPr lang="pt-BR" dirty="0" err="1"/>
              <a:t>downstream</a:t>
            </a:r>
            <a:r>
              <a:rPr lang="pt-BR" dirty="0"/>
              <a:t>.</a:t>
            </a:r>
          </a:p>
          <a:p>
            <a:r>
              <a:rPr lang="pt-BR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Algumas definições:</a:t>
            </a:r>
          </a:p>
          <a:p>
            <a:r>
              <a:rPr lang="pt-BR" dirty="0"/>
              <a:t>-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</a:t>
            </a:r>
            <a:r>
              <a:rPr lang="pt-BR" dirty="0"/>
              <a:t>: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Sustained information rate </a:t>
            </a:r>
            <a:r>
              <a:rPr lang="pt-BR" dirty="0"/>
              <a:t>e é a largura de banda máxima para o tráfego que chega a interface em condições normais.</a:t>
            </a:r>
          </a:p>
          <a:p>
            <a:r>
              <a:rPr lang="pt-BR" dirty="0"/>
              <a:t>-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PIR</a:t>
            </a:r>
            <a:r>
              <a:rPr lang="pt-BR" dirty="0"/>
              <a:t>: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Peak information </a:t>
            </a:r>
            <a:r>
              <a:rPr lang="pt-BR" dirty="0"/>
              <a:t>é a taxa máxima para o tráfego que chega a interface em condições de pico. O tráfego que excede a SIR e o CBS é controlado no PIR.</a:t>
            </a:r>
          </a:p>
          <a:p>
            <a:r>
              <a:rPr lang="pt-BR" dirty="0"/>
              <a:t>-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CBS</a:t>
            </a:r>
            <a:r>
              <a:rPr lang="pt-BR" dirty="0"/>
              <a:t>: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Committed burst size rate </a:t>
            </a:r>
            <a:r>
              <a:rPr lang="pt-BR" dirty="0"/>
              <a:t>é o número máximo de bytes permitidos para o tráfego de entrada que pode estar em buffer acima do SIR e ainda ser marcado como perda de pacotes de baixa prioridade</a:t>
            </a:r>
          </a:p>
          <a:p>
            <a:r>
              <a:rPr lang="pt-BR" dirty="0"/>
              <a:t>-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PBS</a:t>
            </a:r>
            <a:r>
              <a:rPr lang="pt-BR" dirty="0"/>
              <a:t>: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peak burst size </a:t>
            </a:r>
            <a:r>
              <a:rPr lang="pt-BR" dirty="0"/>
              <a:t>define o número máximo de bytes da capacidade de largura de banda de pico não utilizada que podem ser acumulados. A largura de banda acumulada permite períodos moderados de tráfego de rajada que excedem o PIR e o CBS.</a:t>
            </a:r>
          </a:p>
        </p:txBody>
      </p:sp>
    </p:spTree>
    <p:extLst>
      <p:ext uri="{BB962C8B-B14F-4D97-AF65-F5344CB8AC3E}">
        <p14:creationId xmlns:p14="http://schemas.microsoft.com/office/powerpoint/2010/main" val="31138716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32B7E4-F581-42BA-83AC-4BCF4B44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 de criação de perfil de tráfego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D9C4E80-A83C-4C03-BBA3-85D78574C3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D0DB3A-D12F-4B4D-B585-B8A55A515A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44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ECBD475-4391-44EE-A998-39EB639A127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Na tabela a seguir há um exemplo de configuração de um gpon profile traffic com o ‘alias’ de PLANO-50MBPS para um plano de banda de 50 Mbps, pico de 55 Mbps e taxas de </a:t>
            </a:r>
            <a:r>
              <a:rPr lang="pt-BR" dirty="0" err="1"/>
              <a:t>burst</a:t>
            </a:r>
            <a:r>
              <a:rPr lang="pt-BR" dirty="0"/>
              <a:t>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BBE5D8E-E82B-4016-81A5-62660EAC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01" y="2302669"/>
            <a:ext cx="7242600" cy="2289179"/>
          </a:xfrm>
          <a:prstGeom prst="rect">
            <a:avLst/>
          </a:prstGeom>
        </p:spPr>
      </p:pic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0B0B73B9-B8EA-4EFC-B7BE-8846A7E77EAF}"/>
              </a:ext>
            </a:extLst>
          </p:cNvPr>
          <p:cNvSpPr txBox="1">
            <a:spLocks/>
          </p:cNvSpPr>
          <p:nvPr/>
        </p:nvSpPr>
        <p:spPr>
          <a:xfrm>
            <a:off x="910800" y="4596641"/>
            <a:ext cx="7157397" cy="175970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ZXAN(config)#</a:t>
            </a: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ZXAN(config)#traffic-profile 50MBPS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51200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cbs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1023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pir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56320 pbs 1023</a:t>
            </a: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ZXAN(config)#exit</a:t>
            </a: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ZXAN#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CED9644B-413C-412C-9962-C8A36D6BAB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68675"/>
              </p:ext>
            </p:extLst>
          </p:nvPr>
        </p:nvGraphicFramePr>
        <p:xfrm>
          <a:off x="8269542" y="60300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gpon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profile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tcont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rackno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shelfno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temperature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detail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 power board shelf 1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4288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B3106-D0A1-4DF9-B159-73929BB00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Ativando/autorizando uma </a:t>
            </a:r>
            <a:r>
              <a:rPr lang="pt-BR" dirty="0" err="1"/>
              <a:t>onu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9563022-B494-4A59-BE05-D7EF1192D0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7F98BF1-5694-483F-B0CA-33B86891C0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45</a:t>
            </a:fld>
            <a:endParaRPr lang="pt-BR"/>
          </a:p>
        </p:txBody>
      </p:sp>
      <p:grpSp>
        <p:nvGrpSpPr>
          <p:cNvPr id="7" name="Grupo 38">
            <a:extLst>
              <a:ext uri="{FF2B5EF4-FFF2-40B4-BE49-F238E27FC236}">
                <a16:creationId xmlns:a16="http://schemas.microsoft.com/office/drawing/2014/main" id="{C3BD3C85-1A74-498F-A382-DCC635C7AABE}"/>
              </a:ext>
            </a:extLst>
          </p:cNvPr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8" name="Forma livre 39">
              <a:hlinkClick r:id="rId2" action="ppaction://hlinksldjump"/>
              <a:extLst>
                <a:ext uri="{FF2B5EF4-FFF2-40B4-BE49-F238E27FC236}">
                  <a16:creationId xmlns:a16="http://schemas.microsoft.com/office/drawing/2014/main" id="{988BAB9A-4A9F-4316-A5CE-FD9EBAFF9132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Autorizando ONU</a:t>
              </a:r>
              <a:endParaRPr lang="pt-BR" sz="2400" kern="1200" dirty="0"/>
            </a:p>
          </p:txBody>
        </p:sp>
        <p:sp>
          <p:nvSpPr>
            <p:cNvPr id="9" name="Hexágono 8">
              <a:extLst>
                <a:ext uri="{FF2B5EF4-FFF2-40B4-BE49-F238E27FC236}">
                  <a16:creationId xmlns:a16="http://schemas.microsoft.com/office/drawing/2014/main" id="{3CAB81F6-DE32-476F-BC46-6C70B49E50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0" name="Grupo 41">
            <a:extLst>
              <a:ext uri="{FF2B5EF4-FFF2-40B4-BE49-F238E27FC236}">
                <a16:creationId xmlns:a16="http://schemas.microsoft.com/office/drawing/2014/main" id="{D54B7C05-0D22-4458-B012-1BA9EC6DF7C1}"/>
              </a:ext>
            </a:extLst>
          </p:cNvPr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11" name="Forma livre 42">
              <a:hlinkClick r:id="rId3" action="ppaction://hlinksldjump"/>
              <a:extLst>
                <a:ext uri="{FF2B5EF4-FFF2-40B4-BE49-F238E27FC236}">
                  <a16:creationId xmlns:a16="http://schemas.microsoft.com/office/drawing/2014/main" id="{5B596444-C462-4A0C-9226-C89D51480F3A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Consultando status da ONU</a:t>
              </a:r>
            </a:p>
          </p:txBody>
        </p:sp>
        <p:sp>
          <p:nvSpPr>
            <p:cNvPr id="12" name="Hexágono 11">
              <a:extLst>
                <a:ext uri="{FF2B5EF4-FFF2-40B4-BE49-F238E27FC236}">
                  <a16:creationId xmlns:a16="http://schemas.microsoft.com/office/drawing/2014/main" id="{0CA03B34-726C-4118-95EA-15CE0AE87E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3" name="Grupo 44">
            <a:extLst>
              <a:ext uri="{FF2B5EF4-FFF2-40B4-BE49-F238E27FC236}">
                <a16:creationId xmlns:a16="http://schemas.microsoft.com/office/drawing/2014/main" id="{747BB1E3-F27C-4ED5-9321-6291FF378403}"/>
              </a:ext>
            </a:extLst>
          </p:cNvPr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14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FA775AAA-4C1E-4E39-B56A-8781CAB93A2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Provisionando serviços na ONU</a:t>
              </a:r>
            </a:p>
          </p:txBody>
        </p:sp>
        <p:sp>
          <p:nvSpPr>
            <p:cNvPr id="15" name="Hexágono 14">
              <a:extLst>
                <a:ext uri="{FF2B5EF4-FFF2-40B4-BE49-F238E27FC236}">
                  <a16:creationId xmlns:a16="http://schemas.microsoft.com/office/drawing/2014/main" id="{FBEB1470-20EC-4019-9D34-BE6E89A058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6" name="Grupo 44">
            <a:extLst>
              <a:ext uri="{FF2B5EF4-FFF2-40B4-BE49-F238E27FC236}">
                <a16:creationId xmlns:a16="http://schemas.microsoft.com/office/drawing/2014/main" id="{ADFFBEF6-D266-407D-9E94-C05A8ED8BE91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284950" cy="468000"/>
          </a:xfrm>
        </p:grpSpPr>
        <p:sp>
          <p:nvSpPr>
            <p:cNvPr id="17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6040F4AA-8690-4617-A671-5BA6CD04EBC4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Provisionando serviços na BRIDGE</a:t>
              </a:r>
            </a:p>
          </p:txBody>
        </p:sp>
        <p:sp>
          <p:nvSpPr>
            <p:cNvPr id="18" name="Hexágono 17">
              <a:extLst>
                <a:ext uri="{FF2B5EF4-FFF2-40B4-BE49-F238E27FC236}">
                  <a16:creationId xmlns:a16="http://schemas.microsoft.com/office/drawing/2014/main" id="{0CF581B6-E140-44D8-B350-637352846A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3" name="Grupo 44">
            <a:extLst>
              <a:ext uri="{FF2B5EF4-FFF2-40B4-BE49-F238E27FC236}">
                <a16:creationId xmlns:a16="http://schemas.microsoft.com/office/drawing/2014/main" id="{C7C42FFE-88CF-44B3-9E86-55277711E2E3}"/>
              </a:ext>
            </a:extLst>
          </p:cNvPr>
          <p:cNvGrpSpPr/>
          <p:nvPr/>
        </p:nvGrpSpPr>
        <p:grpSpPr>
          <a:xfrm>
            <a:off x="1112619" y="3314348"/>
            <a:ext cx="5284950" cy="468000"/>
            <a:chOff x="5462588" y="2804374"/>
            <a:chExt cx="5284950" cy="468000"/>
          </a:xfrm>
        </p:grpSpPr>
        <p:sp>
          <p:nvSpPr>
            <p:cNvPr id="24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4496F1B6-3490-4A34-84D1-7790A6D0B830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Provisionando serviços na PPPOE</a:t>
              </a:r>
            </a:p>
          </p:txBody>
        </p:sp>
        <p:sp>
          <p:nvSpPr>
            <p:cNvPr id="25" name="Hexágono 24">
              <a:extLst>
                <a:ext uri="{FF2B5EF4-FFF2-40B4-BE49-F238E27FC236}">
                  <a16:creationId xmlns:a16="http://schemas.microsoft.com/office/drawing/2014/main" id="{5CA4F08C-8337-4989-BA75-D4118B7A3E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6" name="Grupo 44">
            <a:extLst>
              <a:ext uri="{FF2B5EF4-FFF2-40B4-BE49-F238E27FC236}">
                <a16:creationId xmlns:a16="http://schemas.microsoft.com/office/drawing/2014/main" id="{7F364FEE-5419-4011-BD19-BD0CFB9E0FB4}"/>
              </a:ext>
            </a:extLst>
          </p:cNvPr>
          <p:cNvGrpSpPr/>
          <p:nvPr/>
        </p:nvGrpSpPr>
        <p:grpSpPr>
          <a:xfrm>
            <a:off x="1112619" y="3931568"/>
            <a:ext cx="5284950" cy="468000"/>
            <a:chOff x="5462588" y="2804374"/>
            <a:chExt cx="5284950" cy="468000"/>
          </a:xfrm>
        </p:grpSpPr>
        <p:sp>
          <p:nvSpPr>
            <p:cNvPr id="27" name="Forma livre 45">
              <a:hlinkClick r:id="rId4" action="ppaction://hlinksldjump"/>
              <a:extLst>
                <a:ext uri="{FF2B5EF4-FFF2-40B4-BE49-F238E27FC236}">
                  <a16:creationId xmlns:a16="http://schemas.microsoft.com/office/drawing/2014/main" id="{C543AE94-34D7-4796-8BE4-C769DF850F28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Provisionando serviços na DHCP</a:t>
              </a:r>
            </a:p>
          </p:txBody>
        </p:sp>
        <p:sp>
          <p:nvSpPr>
            <p:cNvPr id="28" name="Hexágono 27">
              <a:extLst>
                <a:ext uri="{FF2B5EF4-FFF2-40B4-BE49-F238E27FC236}">
                  <a16:creationId xmlns:a16="http://schemas.microsoft.com/office/drawing/2014/main" id="{524BC028-52E7-480D-9572-62A400AAD5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9718353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8B5F7F-9B21-4985-A536-0D1B16B3D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</a:t>
            </a:r>
            <a:r>
              <a:rPr lang="pt-BR" dirty="0" err="1"/>
              <a:t>onu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D2F4F7-CE86-472F-9CDC-3FD282F41F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99E160E-E814-458C-9D27-42B9BEFEA9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46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85CF6FF8-9A42-4906-8DAA-B4DD0ED6A5B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serem cadastrados os serviços em uma nova ONU conectada ao sistema, é necessário autoriza-la na OLT. É necessário lembrar que o Perfil de Tipo da ONU precisa existir antes da mesma ser autenticada. Antes é necessário entender como é identificada uma porta na OLT.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27B71418-F21D-4FAA-BD50-1707316FD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66" y="2894805"/>
            <a:ext cx="6448863" cy="314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0654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1BBA0B-368F-45B9-9C5C-769F7352C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</a:t>
            </a:r>
            <a:r>
              <a:rPr lang="pt-BR" dirty="0" err="1"/>
              <a:t>onu</a:t>
            </a:r>
            <a:r>
              <a:rPr lang="pt-BR" dirty="0"/>
              <a:t>.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94C7BAC-1E35-4F03-9EC5-2996C53C31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1AAE726-C4E4-43C5-9DAA-19A7D38B7F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47</a:t>
            </a:fld>
            <a:endParaRPr lang="pt-BR"/>
          </a:p>
        </p:txBody>
      </p:sp>
      <p:sp>
        <p:nvSpPr>
          <p:cNvPr id="7" name="Espaço Reservado para Conteúdo 8">
            <a:extLst>
              <a:ext uri="{FF2B5EF4-FFF2-40B4-BE49-F238E27FC236}">
                <a16:creationId xmlns:a16="http://schemas.microsoft.com/office/drawing/2014/main" id="{A24BDD12-A448-4752-AEC9-1261901330AE}"/>
              </a:ext>
            </a:extLst>
          </p:cNvPr>
          <p:cNvSpPr txBox="1">
            <a:spLocks/>
          </p:cNvSpPr>
          <p:nvPr/>
        </p:nvSpPr>
        <p:spPr>
          <a:xfrm>
            <a:off x="1035506" y="1489362"/>
            <a:ext cx="7909711" cy="163414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err="1">
                <a:latin typeface="Consolas" panose="020B0609020204030204" pitchFamily="49" charset="0"/>
              </a:rPr>
              <a:t>ZXAN#sh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pon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uncfg</a:t>
            </a:r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 err="1">
                <a:latin typeface="Consolas" panose="020B0609020204030204" pitchFamily="49" charset="0"/>
              </a:rPr>
              <a:t>OltIndex</a:t>
            </a:r>
            <a:r>
              <a:rPr lang="en-US" sz="1200" dirty="0">
                <a:latin typeface="Consolas" panose="020B0609020204030204" pitchFamily="49" charset="0"/>
              </a:rPr>
              <a:t>            Model                SN                 PW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----------------------------------------------------------------------------------------------------------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gpon_olt-1/3/2      F660V7.1             ZTEGCBD01EF2       GCBD01EF2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gpon_olt-1/3/2      F670LV1.1.01         ZTEGC8B9AD90       GC8B9AD90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---------------------------------------------------------------------------------------------------------------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C45B3A7C-4FB4-4E8E-837A-329CF549B081}"/>
              </a:ext>
            </a:extLst>
          </p:cNvPr>
          <p:cNvSpPr txBox="1"/>
          <p:nvPr/>
        </p:nvSpPr>
        <p:spPr>
          <a:xfrm>
            <a:off x="910799" y="983015"/>
            <a:ext cx="8498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1- O exemplo a seguir mostra como consultar informações sobre a ONU não autenticada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B7F1014-2225-426D-8AD8-37BC2CD41861}"/>
              </a:ext>
            </a:extLst>
          </p:cNvPr>
          <p:cNvSpPr txBox="1"/>
          <p:nvPr/>
        </p:nvSpPr>
        <p:spPr>
          <a:xfrm>
            <a:off x="910799" y="3254733"/>
            <a:ext cx="1044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2- O exemplo a seguir mostra como configurar os parâmetros de autenticação ONU no modo de interface OLT</a:t>
            </a:r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C67D693B-9F12-4813-9425-1176B8BD744A}"/>
              </a:ext>
            </a:extLst>
          </p:cNvPr>
          <p:cNvSpPr txBox="1">
            <a:spLocks/>
          </p:cNvSpPr>
          <p:nvPr/>
        </p:nvSpPr>
        <p:spPr>
          <a:xfrm>
            <a:off x="1035506" y="3755290"/>
            <a:ext cx="10109572" cy="260106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</a:rPr>
              <a:t>ZXAN(config)#interface gpon_olt-1/3/2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ZXAN(config-if-gpon_olt-1/3/2)#no shutdown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ZXAN(config-if-gpon_olt-1/3/2)#onu 1 type F660 SN ZTEGCBD01EF2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ZXAN(config-if-gpon_olt-1/3/2)#show </a:t>
            </a:r>
            <a:r>
              <a:rPr lang="en-US" sz="1200" dirty="0" err="1">
                <a:latin typeface="Consolas" panose="020B0609020204030204" pitchFamily="49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</a:rPr>
              <a:t> state</a:t>
            </a:r>
          </a:p>
          <a:p>
            <a:r>
              <a:rPr lang="en-US" sz="1200" dirty="0" err="1">
                <a:latin typeface="Consolas" panose="020B0609020204030204" pitchFamily="49" charset="0"/>
              </a:rPr>
              <a:t>OnuIndex</a:t>
            </a:r>
            <a:r>
              <a:rPr lang="en-US" sz="1200" dirty="0">
                <a:latin typeface="Consolas" panose="020B0609020204030204" pitchFamily="49" charset="0"/>
              </a:rPr>
              <a:t>     Admin state  OMCC state  Phase state  Speed mode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---------------------------------------------------------------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1/3/1:5       enable       </a:t>
            </a:r>
            <a:r>
              <a:rPr lang="en-US" sz="1200" dirty="0" err="1">
                <a:latin typeface="Consolas" panose="020B0609020204030204" pitchFamily="49" charset="0"/>
              </a:rPr>
              <a:t>enable</a:t>
            </a:r>
            <a:r>
              <a:rPr lang="en-US" sz="1200" dirty="0">
                <a:latin typeface="Consolas" panose="020B0609020204030204" pitchFamily="49" charset="0"/>
              </a:rPr>
              <a:t>      working      GPON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1/3/2:1       enable       </a:t>
            </a:r>
            <a:r>
              <a:rPr lang="en-US" sz="1200" dirty="0" err="1">
                <a:latin typeface="Consolas" panose="020B0609020204030204" pitchFamily="49" charset="0"/>
              </a:rPr>
              <a:t>enable</a:t>
            </a:r>
            <a:r>
              <a:rPr lang="en-US" sz="1200" dirty="0">
                <a:latin typeface="Consolas" panose="020B0609020204030204" pitchFamily="49" charset="0"/>
              </a:rPr>
              <a:t>      working      GPON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ONU Number: 2/2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76486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50D517-7176-4748-8907-F47979C8F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Alarmes </a:t>
            </a:r>
            <a:r>
              <a:rPr lang="pt-BR" dirty="0" err="1"/>
              <a:t>onu</a:t>
            </a:r>
            <a:r>
              <a:rPr lang="pt-BR" dirty="0"/>
              <a:t>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13AC9CA-8C8F-4ABE-99E3-CF676B510B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F2A25E5-F600-4B8F-95C6-E31B69EA34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48</a:t>
            </a:fld>
            <a:endParaRPr lang="pt-BR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36BFAB6-DB86-4B78-861B-7D0E9E5D2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00" y="1649121"/>
            <a:ext cx="9293374" cy="3351983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15D6A29F-CE87-4C99-86CB-9D3AF60D1812}"/>
              </a:ext>
            </a:extLst>
          </p:cNvPr>
          <p:cNvSpPr/>
          <p:nvPr/>
        </p:nvSpPr>
        <p:spPr>
          <a:xfrm>
            <a:off x="990600" y="9243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/>
              <a:t>Consultando status das </a:t>
            </a:r>
            <a:r>
              <a:rPr lang="pt-BR" dirty="0" err="1"/>
              <a:t>onu</a:t>
            </a:r>
            <a:r>
              <a:rPr lang="pt-BR" dirty="0"/>
              <a:t> autenticadas através do comando: 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show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gpon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onu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22623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78B027-03DA-4EA0-BEB5-181A0F631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de </a:t>
            </a:r>
            <a:r>
              <a:rPr lang="pt-BR" dirty="0" err="1"/>
              <a:t>vlan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2DE5812-1B34-4DD8-9FE0-C7DE537DB6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41B81DB-4009-4C76-84E3-98303AF1EA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49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AB7F58B5-ECEE-402E-9CC4-7DDE12E800A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O exemplo a seguir mostra como configurar um perfil de VLAN GPON ONU no modo de configuração GPON.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D019210-5901-4DBF-9830-61CF2975F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060" y="1717675"/>
            <a:ext cx="5982114" cy="1924153"/>
          </a:xfrm>
          <a:prstGeom prst="rect">
            <a:avLst/>
          </a:prstGeom>
        </p:spPr>
      </p:pic>
      <p:sp>
        <p:nvSpPr>
          <p:cNvPr id="8" name="Espaço Reservado para Conteúdo 8">
            <a:extLst>
              <a:ext uri="{FF2B5EF4-FFF2-40B4-BE49-F238E27FC236}">
                <a16:creationId xmlns:a16="http://schemas.microsoft.com/office/drawing/2014/main" id="{A1F564B6-E223-4EEE-A01C-325A36556CB6}"/>
              </a:ext>
            </a:extLst>
          </p:cNvPr>
          <p:cNvSpPr txBox="1">
            <a:spLocks/>
          </p:cNvSpPr>
          <p:nvPr/>
        </p:nvSpPr>
        <p:spPr>
          <a:xfrm>
            <a:off x="1195181" y="3807841"/>
            <a:ext cx="5982114" cy="52627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)#onu profile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vlan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VLAN1000 tag-mode tag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cvlan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1000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AA917829-FFD3-4BF4-ADFC-E59C067E8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804231"/>
              </p:ext>
            </p:extLst>
          </p:nvPr>
        </p:nvGraphicFramePr>
        <p:xfrm>
          <a:off x="8110800" y="1025388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595109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865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</a:t>
                      </a:r>
                      <a:r>
                        <a:rPr lang="en-US" sz="1600" dirty="0" err="1">
                          <a:latin typeface="Foco Corp" panose="020B0504050202020203"/>
                        </a:rPr>
                        <a:t>gpon</a:t>
                      </a:r>
                      <a:r>
                        <a:rPr lang="en-US" sz="1600" dirty="0">
                          <a:latin typeface="Foco Corp" panose="020B0504050202020203"/>
                        </a:rPr>
                        <a:t> </a:t>
                      </a:r>
                      <a:r>
                        <a:rPr lang="en-US" sz="1600" dirty="0" err="1">
                          <a:latin typeface="Foco Corp" panose="020B0504050202020203"/>
                        </a:rPr>
                        <a:t>onu</a:t>
                      </a:r>
                      <a:r>
                        <a:rPr lang="en-US" sz="1600" dirty="0">
                          <a:latin typeface="Foco Corp" panose="020B0504050202020203"/>
                        </a:rPr>
                        <a:t> profile </a:t>
                      </a:r>
                      <a:r>
                        <a:rPr lang="en-US" sz="1600" dirty="0" err="1">
                          <a:latin typeface="Foco Corp" panose="020B0504050202020203"/>
                        </a:rPr>
                        <a:t>vlan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92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rackno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019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shelfno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273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temperature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detail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281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 power board shelf 1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329300"/>
                  </a:ext>
                </a:extLst>
              </a:tr>
            </a:tbl>
          </a:graphicData>
        </a:graphic>
      </p:graphicFrame>
      <p:sp>
        <p:nvSpPr>
          <p:cNvPr id="10" name="CaixaDeTexto 9">
            <a:extLst>
              <a:ext uri="{FF2B5EF4-FFF2-40B4-BE49-F238E27FC236}">
                <a16:creationId xmlns:a16="http://schemas.microsoft.com/office/drawing/2014/main" id="{B9C9DDED-3CBA-4DAC-889D-F885A7EC1299}"/>
              </a:ext>
            </a:extLst>
          </p:cNvPr>
          <p:cNvSpPr txBox="1"/>
          <p:nvPr/>
        </p:nvSpPr>
        <p:spPr>
          <a:xfrm>
            <a:off x="1174060" y="4394354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O exemplo a seguir mostra como exibir um perfil de VLAN GPON ONU</a:t>
            </a:r>
          </a:p>
        </p:txBody>
      </p:sp>
      <p:sp>
        <p:nvSpPr>
          <p:cNvPr id="12" name="Espaço Reservado para Conteúdo 8">
            <a:extLst>
              <a:ext uri="{FF2B5EF4-FFF2-40B4-BE49-F238E27FC236}">
                <a16:creationId xmlns:a16="http://schemas.microsoft.com/office/drawing/2014/main" id="{9D81F2EE-BC03-4433-9F2C-8F1B56EA3C42}"/>
              </a:ext>
            </a:extLst>
          </p:cNvPr>
          <p:cNvSpPr txBox="1">
            <a:spLocks/>
          </p:cNvSpPr>
          <p:nvPr/>
        </p:nvSpPr>
        <p:spPr>
          <a:xfrm>
            <a:off x="3220900" y="4810006"/>
            <a:ext cx="3935274" cy="139707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ZXAN(config-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)#show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profile </a:t>
            </a:r>
            <a:r>
              <a:rPr lang="en-US" sz="1200" dirty="0" err="1">
                <a:latin typeface="Consolas" panose="020B0609020204030204" pitchFamily="49" charset="0"/>
                <a:cs typeface="Arial" panose="020B0604020202020204" pitchFamily="34" charset="0"/>
              </a:rPr>
              <a:t>vlan</a:t>
            </a:r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 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Profile name:  VLAN1000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Tag mode:      tag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CVLAN:         1000</a:t>
            </a:r>
          </a:p>
          <a:p>
            <a:r>
              <a:rPr lang="en-US" sz="1200" dirty="0">
                <a:latin typeface="Consolas" panose="020B0609020204030204" pitchFamily="49" charset="0"/>
                <a:cs typeface="Arial" panose="020B0604020202020204" pitchFamily="34" charset="0"/>
              </a:rPr>
              <a:t>CVLAN priority:0</a:t>
            </a:r>
            <a:endParaRPr lang="en-US" sz="1200" dirty="0">
              <a:latin typeface="Consolas" panose="020B0609020204030204" pitchFamily="49" charset="0"/>
            </a:endParaRPr>
          </a:p>
          <a:p>
            <a:endParaRPr 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9270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Chassi C600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</a:t>
            </a:fld>
            <a:endParaRPr lang="pt-BR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4" name="Hexágono 33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sp>
        <p:nvSpPr>
          <p:cNvPr id="65" name="Rectangle 1">
            <a:extLst>
              <a:ext uri="{FF2B5EF4-FFF2-40B4-BE49-F238E27FC236}">
                <a16:creationId xmlns:a16="http://schemas.microsoft.com/office/drawing/2014/main" id="{7B9D0CE7-886C-4DC8-9FEB-2AC8B4899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800" y="4590099"/>
            <a:ext cx="8415947" cy="1118255"/>
          </a:xfrm>
          <a:prstGeom prst="rect">
            <a:avLst/>
          </a:prstGeom>
          <a:noFill/>
          <a:ln w="19050">
            <a:noFill/>
            <a:prstDash val="dashDot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Plataforma </a:t>
            </a:r>
            <a:r>
              <a:rPr lang="pt-BR" altLang="zh-CN" sz="1300" i="1" dirty="0" err="1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FTTx</a:t>
            </a: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 de grande capacidade compatível com novas tecnologias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 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3 gerações de tecnologia PON integradas: GPON, XG-PON, WDM-PON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7 modos de acesso que permitem implantação sob demanda, acesso flexível e evolução sustentável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Arial Unicode MS" pitchFamily="34" charset="-122"/>
              </a:rPr>
              <a:t>.</a:t>
            </a: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n"/>
            </a:pP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Fornece </a:t>
            </a:r>
            <a:r>
              <a:rPr lang="pt-BR" altLang="zh-CN" sz="1300" i="1" dirty="0" err="1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QoS</a:t>
            </a:r>
            <a:r>
              <a:rPr lang="pt-BR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 e segurança à nível de operadora</a:t>
            </a:r>
            <a:r>
              <a:rPr lang="en-US" altLang="zh-CN" sz="1300" i="1" dirty="0">
                <a:solidFill>
                  <a:srgbClr val="FFFFFF">
                    <a:lumMod val="50000"/>
                  </a:srgbClr>
                </a:solidFill>
                <a:ea typeface="微软雅黑" pitchFamily="34" charset="-122"/>
              </a:rPr>
              <a:t>.</a:t>
            </a:r>
            <a:endParaRPr lang="en-US" altLang="zh-CN" sz="1300" i="1" dirty="0">
              <a:solidFill>
                <a:srgbClr val="FFFFFF">
                  <a:lumMod val="50000"/>
                </a:srgbClr>
              </a:solidFill>
              <a:ea typeface="Arial Unicode MS" pitchFamily="34" charset="-122"/>
            </a:endParaRPr>
          </a:p>
          <a:p>
            <a:pPr marL="180000" indent="-183600" defTabSz="4572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>
                <a:srgbClr val="008FD4"/>
              </a:buClr>
              <a:buFont typeface="Wingdings" pitchFamily="2" charset="2"/>
              <a:buChar char="l"/>
            </a:pPr>
            <a:endParaRPr lang="en-US" altLang="zh-CN" sz="1300" i="1" dirty="0">
              <a:solidFill>
                <a:srgbClr val="FFFFFF">
                  <a:lumMod val="50000"/>
                </a:srgbClr>
              </a:solidFill>
              <a:latin typeface="Arial" pitchFamily="34" charset="0"/>
              <a:ea typeface="Arial Unicode MS" pitchFamily="34" charset="-122"/>
            </a:endParaRPr>
          </a:p>
        </p:txBody>
      </p:sp>
      <p:sp>
        <p:nvSpPr>
          <p:cNvPr id="67" name="TextBox 8">
            <a:extLst>
              <a:ext uri="{FF2B5EF4-FFF2-40B4-BE49-F238E27FC236}">
                <a16:creationId xmlns:a16="http://schemas.microsoft.com/office/drawing/2014/main" id="{60DF1ED7-E00B-4DDB-ACA5-07320AC4D6AE}"/>
              </a:ext>
            </a:extLst>
          </p:cNvPr>
          <p:cNvSpPr txBox="1"/>
          <p:nvPr/>
        </p:nvSpPr>
        <p:spPr>
          <a:xfrm>
            <a:off x="1962379" y="3394816"/>
            <a:ext cx="3875681" cy="1092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600"/>
              </a:lnSpc>
              <a:defRPr/>
            </a:pPr>
            <a:r>
              <a:rPr lang="en-US" altLang="zh-CN" sz="2400" b="1" kern="0" dirty="0">
                <a:solidFill>
                  <a:srgbClr val="C0504D">
                    <a:lumMod val="75000"/>
                  </a:srgbClr>
                </a:solidFill>
              </a:rPr>
              <a:t>240  </a:t>
            </a:r>
            <a:r>
              <a:rPr lang="en-US" altLang="zh-CN" sz="24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400" b="1" kern="0" dirty="0">
                <a:solidFill>
                  <a:srgbClr val="000000"/>
                </a:solidFill>
              </a:rPr>
              <a:t> GPON</a:t>
            </a:r>
          </a:p>
          <a:p>
            <a:pPr>
              <a:lnSpc>
                <a:spcPts val="2600"/>
              </a:lnSpc>
              <a:defRPr/>
            </a:pPr>
            <a:r>
              <a:rPr lang="en-US" altLang="zh-CN" sz="2400" b="1" kern="0" dirty="0">
                <a:solidFill>
                  <a:srgbClr val="C0504D">
                    <a:lumMod val="75000"/>
                  </a:srgbClr>
                </a:solidFill>
              </a:rPr>
              <a:t>240  </a:t>
            </a:r>
            <a:r>
              <a:rPr lang="en-US" altLang="zh-CN" sz="24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400" b="1" kern="0" dirty="0">
                <a:solidFill>
                  <a:srgbClr val="000000"/>
                </a:solidFill>
              </a:rPr>
              <a:t> XG(S)-PON</a:t>
            </a:r>
          </a:p>
          <a:p>
            <a:pPr>
              <a:lnSpc>
                <a:spcPts val="2600"/>
              </a:lnSpc>
              <a:defRPr/>
            </a:pPr>
            <a:r>
              <a:rPr lang="en-US" altLang="zh-CN" sz="2400" b="1" kern="0" dirty="0">
                <a:solidFill>
                  <a:srgbClr val="C0504D">
                    <a:lumMod val="75000"/>
                  </a:srgbClr>
                </a:solidFill>
              </a:rPr>
              <a:t>240  </a:t>
            </a:r>
            <a:r>
              <a:rPr lang="en-US" altLang="zh-CN" sz="2400" b="1" kern="0" dirty="0" err="1">
                <a:solidFill>
                  <a:srgbClr val="000000"/>
                </a:solidFill>
              </a:rPr>
              <a:t>Portas</a:t>
            </a:r>
            <a:r>
              <a:rPr lang="en-US" altLang="zh-CN" sz="2400" b="1" kern="0" dirty="0">
                <a:solidFill>
                  <a:srgbClr val="000000"/>
                </a:solidFill>
              </a:rPr>
              <a:t> Combo</a:t>
            </a:r>
            <a:r>
              <a:rPr lang="en-US" altLang="zh-CN" sz="2400" b="1" kern="0" dirty="0">
                <a:solidFill>
                  <a:srgbClr val="C0504D">
                    <a:lumMod val="75000"/>
                  </a:srgbClr>
                </a:solidFill>
              </a:rPr>
              <a:t> </a:t>
            </a:r>
          </a:p>
        </p:txBody>
      </p:sp>
      <p:grpSp>
        <p:nvGrpSpPr>
          <p:cNvPr id="83" name="组合 50">
            <a:extLst>
              <a:ext uri="{FF2B5EF4-FFF2-40B4-BE49-F238E27FC236}">
                <a16:creationId xmlns:a16="http://schemas.microsoft.com/office/drawing/2014/main" id="{641B0D9E-0583-414C-B73E-4DFEF493F2D6}"/>
              </a:ext>
            </a:extLst>
          </p:cNvPr>
          <p:cNvGrpSpPr/>
          <p:nvPr/>
        </p:nvGrpSpPr>
        <p:grpSpPr>
          <a:xfrm>
            <a:off x="994302" y="4468461"/>
            <a:ext cx="7200000" cy="3291"/>
            <a:chOff x="517266" y="3811548"/>
            <a:chExt cx="7909450" cy="3291"/>
          </a:xfrm>
        </p:grpSpPr>
        <p:cxnSp>
          <p:nvCxnSpPr>
            <p:cNvPr id="84" name="直接连接符 45">
              <a:extLst>
                <a:ext uri="{FF2B5EF4-FFF2-40B4-BE49-F238E27FC236}">
                  <a16:creationId xmlns:a16="http://schemas.microsoft.com/office/drawing/2014/main" id="{4609C319-FEBE-4D68-8037-DBFF05E8028B}"/>
                </a:ext>
              </a:extLst>
            </p:cNvPr>
            <p:cNvCxnSpPr/>
            <p:nvPr/>
          </p:nvCxnSpPr>
          <p:spPr>
            <a:xfrm flipH="1">
              <a:off x="517266" y="3814839"/>
              <a:ext cx="720000" cy="0"/>
            </a:xfrm>
            <a:prstGeom prst="line">
              <a:avLst/>
            </a:prstGeom>
            <a:ln w="57150">
              <a:solidFill>
                <a:srgbClr val="56ABE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49">
              <a:extLst>
                <a:ext uri="{FF2B5EF4-FFF2-40B4-BE49-F238E27FC236}">
                  <a16:creationId xmlns:a16="http://schemas.microsoft.com/office/drawing/2014/main" id="{64B3842C-C9E3-41FB-9EF9-9C132F9FDB95}"/>
                </a:ext>
              </a:extLst>
            </p:cNvPr>
            <p:cNvCxnSpPr/>
            <p:nvPr/>
          </p:nvCxnSpPr>
          <p:spPr>
            <a:xfrm flipH="1">
              <a:off x="1226716" y="3811548"/>
              <a:ext cx="7200000" cy="0"/>
            </a:xfrm>
            <a:prstGeom prst="line">
              <a:avLst/>
            </a:prstGeom>
            <a:ln w="57150">
              <a:solidFill>
                <a:srgbClr val="56ABE4">
                  <a:alpha val="50196"/>
                </a:srgb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98F5E9CB-5975-4A07-B051-EC74E05A27B5}"/>
              </a:ext>
            </a:extLst>
          </p:cNvPr>
          <p:cNvGrpSpPr/>
          <p:nvPr/>
        </p:nvGrpSpPr>
        <p:grpSpPr>
          <a:xfrm>
            <a:off x="10204821" y="1062673"/>
            <a:ext cx="1786323" cy="849479"/>
            <a:chOff x="6729027" y="4810249"/>
            <a:chExt cx="1786323" cy="849479"/>
          </a:xfrm>
        </p:grpSpPr>
        <p:sp>
          <p:nvSpPr>
            <p:cNvPr id="106" name="矩形 56">
              <a:extLst>
                <a:ext uri="{FF2B5EF4-FFF2-40B4-BE49-F238E27FC236}">
                  <a16:creationId xmlns:a16="http://schemas.microsoft.com/office/drawing/2014/main" id="{71883E8E-333C-41D3-A8D3-447AA0948FB2}"/>
                </a:ext>
              </a:extLst>
            </p:cNvPr>
            <p:cNvSpPr/>
            <p:nvPr/>
          </p:nvSpPr>
          <p:spPr>
            <a:xfrm>
              <a:off x="6729027" y="4819080"/>
              <a:ext cx="1786323" cy="819400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57">
              <a:extLst>
                <a:ext uri="{FF2B5EF4-FFF2-40B4-BE49-F238E27FC236}">
                  <a16:creationId xmlns:a16="http://schemas.microsoft.com/office/drawing/2014/main" id="{31773416-4ECE-4F7E-8148-8F7D940FD671}"/>
                </a:ext>
              </a:extLst>
            </p:cNvPr>
            <p:cNvSpPr/>
            <p:nvPr/>
          </p:nvSpPr>
          <p:spPr>
            <a:xfrm>
              <a:off x="6762579" y="5382729"/>
              <a:ext cx="1383777" cy="276999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457200"/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</a:rPr>
                <a:t> Switching Capacity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8" name="矩形 58">
              <a:extLst>
                <a:ext uri="{FF2B5EF4-FFF2-40B4-BE49-F238E27FC236}">
                  <a16:creationId xmlns:a16="http://schemas.microsoft.com/office/drawing/2014/main" id="{9DC9D418-78FF-499F-BAF9-C545569CC49F}"/>
                </a:ext>
              </a:extLst>
            </p:cNvPr>
            <p:cNvSpPr/>
            <p:nvPr/>
          </p:nvSpPr>
          <p:spPr>
            <a:xfrm>
              <a:off x="6799673" y="4810249"/>
              <a:ext cx="1446422" cy="58477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pt-BR" sz="3200" dirty="0">
                  <a:solidFill>
                    <a:schemeClr val="bg1"/>
                  </a:solidFill>
                </a:rPr>
                <a:t>7 </a:t>
              </a:r>
              <a:r>
                <a:rPr lang="pt-BR" sz="3200" dirty="0" err="1">
                  <a:solidFill>
                    <a:schemeClr val="bg1"/>
                  </a:solidFill>
                </a:rPr>
                <a:t>Tbit</a:t>
              </a:r>
              <a:r>
                <a:rPr lang="pt-BR" sz="3200" dirty="0">
                  <a:solidFill>
                    <a:schemeClr val="bg1"/>
                  </a:solidFill>
                </a:rPr>
                <a:t>/s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09" name="直接连接符 60">
              <a:extLst>
                <a:ext uri="{FF2B5EF4-FFF2-40B4-BE49-F238E27FC236}">
                  <a16:creationId xmlns:a16="http://schemas.microsoft.com/office/drawing/2014/main" id="{6ACC1910-C5EE-486F-8FE8-5B20EB2A3F79}"/>
                </a:ext>
              </a:extLst>
            </p:cNvPr>
            <p:cNvCxnSpPr/>
            <p:nvPr/>
          </p:nvCxnSpPr>
          <p:spPr>
            <a:xfrm>
              <a:off x="6884736" y="5333468"/>
              <a:ext cx="1197774" cy="0"/>
            </a:xfrm>
            <a:prstGeom prst="line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9264C83-4400-41F6-91C3-C3F9CAAE4D79}"/>
              </a:ext>
            </a:extLst>
          </p:cNvPr>
          <p:cNvGrpSpPr/>
          <p:nvPr/>
        </p:nvGrpSpPr>
        <p:grpSpPr>
          <a:xfrm>
            <a:off x="10273449" y="1988079"/>
            <a:ext cx="1282837" cy="584775"/>
            <a:chOff x="6845747" y="4774033"/>
            <a:chExt cx="1282837" cy="584775"/>
          </a:xfrm>
        </p:grpSpPr>
        <p:sp>
          <p:nvSpPr>
            <p:cNvPr id="112" name="矩形 31">
              <a:extLst>
                <a:ext uri="{FF2B5EF4-FFF2-40B4-BE49-F238E27FC236}">
                  <a16:creationId xmlns:a16="http://schemas.microsoft.com/office/drawing/2014/main" id="{8BCDAAB4-9319-4749-AF96-C3E98D683B72}"/>
                </a:ext>
              </a:extLst>
            </p:cNvPr>
            <p:cNvSpPr/>
            <p:nvPr/>
          </p:nvSpPr>
          <p:spPr>
            <a:xfrm>
              <a:off x="6845747" y="4774033"/>
              <a:ext cx="112242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2.56T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3" name="直接连接符 33">
              <a:extLst>
                <a:ext uri="{FF2B5EF4-FFF2-40B4-BE49-F238E27FC236}">
                  <a16:creationId xmlns:a16="http://schemas.microsoft.com/office/drawing/2014/main" id="{F34F58F1-9A71-406C-8E45-D0B62949F327}"/>
                </a:ext>
              </a:extLst>
            </p:cNvPr>
            <p:cNvCxnSpPr/>
            <p:nvPr/>
          </p:nvCxnSpPr>
          <p:spPr>
            <a:xfrm>
              <a:off x="6930810" y="5297252"/>
              <a:ext cx="1197774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Agrupar 113">
            <a:extLst>
              <a:ext uri="{FF2B5EF4-FFF2-40B4-BE49-F238E27FC236}">
                <a16:creationId xmlns:a16="http://schemas.microsoft.com/office/drawing/2014/main" id="{0B66BEEB-4279-4DAE-A081-4AF11AC07FCD}"/>
              </a:ext>
            </a:extLst>
          </p:cNvPr>
          <p:cNvGrpSpPr/>
          <p:nvPr/>
        </p:nvGrpSpPr>
        <p:grpSpPr>
          <a:xfrm>
            <a:off x="10204821" y="2058463"/>
            <a:ext cx="1786323" cy="849479"/>
            <a:chOff x="6729027" y="4810249"/>
            <a:chExt cx="1786323" cy="849479"/>
          </a:xfrm>
        </p:grpSpPr>
        <p:sp>
          <p:nvSpPr>
            <p:cNvPr id="115" name="矩形 56">
              <a:extLst>
                <a:ext uri="{FF2B5EF4-FFF2-40B4-BE49-F238E27FC236}">
                  <a16:creationId xmlns:a16="http://schemas.microsoft.com/office/drawing/2014/main" id="{9FC0698E-33A1-444C-8617-519F96F518AF}"/>
                </a:ext>
              </a:extLst>
            </p:cNvPr>
            <p:cNvSpPr/>
            <p:nvPr/>
          </p:nvSpPr>
          <p:spPr>
            <a:xfrm>
              <a:off x="6729027" y="4819080"/>
              <a:ext cx="1786323" cy="819400"/>
            </a:xfrm>
            <a:prstGeom prst="rect">
              <a:avLst/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57">
              <a:extLst>
                <a:ext uri="{FF2B5EF4-FFF2-40B4-BE49-F238E27FC236}">
                  <a16:creationId xmlns:a16="http://schemas.microsoft.com/office/drawing/2014/main" id="{8244CF90-BEAC-45B2-A119-F59F4532974F}"/>
                </a:ext>
              </a:extLst>
            </p:cNvPr>
            <p:cNvSpPr/>
            <p:nvPr/>
          </p:nvSpPr>
          <p:spPr>
            <a:xfrm>
              <a:off x="6762579" y="5382729"/>
              <a:ext cx="1386918" cy="276999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457200"/>
              <a:r>
                <a:rPr lang="en-US" altLang="zh-CN" sz="1200" dirty="0">
                  <a:solidFill>
                    <a:schemeClr val="bg1">
                      <a:lumMod val="85000"/>
                    </a:schemeClr>
                  </a:solidFill>
                </a:rPr>
                <a:t>Backplane Capacity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7" name="矩形 58">
              <a:extLst>
                <a:ext uri="{FF2B5EF4-FFF2-40B4-BE49-F238E27FC236}">
                  <a16:creationId xmlns:a16="http://schemas.microsoft.com/office/drawing/2014/main" id="{FF9F2BE9-2E36-4FC7-A778-7F28524988B4}"/>
                </a:ext>
              </a:extLst>
            </p:cNvPr>
            <p:cNvSpPr/>
            <p:nvPr/>
          </p:nvSpPr>
          <p:spPr>
            <a:xfrm>
              <a:off x="6799673" y="4810249"/>
              <a:ext cx="1654812" cy="58477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pt-BR" sz="3200" dirty="0">
                  <a:solidFill>
                    <a:schemeClr val="bg1"/>
                  </a:solidFill>
                </a:rPr>
                <a:t>14 </a:t>
              </a:r>
              <a:r>
                <a:rPr lang="pt-BR" sz="3200" dirty="0" err="1">
                  <a:solidFill>
                    <a:schemeClr val="bg1"/>
                  </a:solidFill>
                </a:rPr>
                <a:t>Tbit</a:t>
              </a:r>
              <a:r>
                <a:rPr lang="pt-BR" sz="3200" dirty="0">
                  <a:solidFill>
                    <a:schemeClr val="bg1"/>
                  </a:solidFill>
                </a:rPr>
                <a:t>/s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8" name="直接连接符 60">
              <a:extLst>
                <a:ext uri="{FF2B5EF4-FFF2-40B4-BE49-F238E27FC236}">
                  <a16:creationId xmlns:a16="http://schemas.microsoft.com/office/drawing/2014/main" id="{EBDAE0DA-F7F5-4241-8E7D-3D9433B503A5}"/>
                </a:ext>
              </a:extLst>
            </p:cNvPr>
            <p:cNvCxnSpPr/>
            <p:nvPr/>
          </p:nvCxnSpPr>
          <p:spPr>
            <a:xfrm>
              <a:off x="6884736" y="5333468"/>
              <a:ext cx="1197774" cy="0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13BF197E-7D56-4433-8E0E-8BE3562B2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06" y="959464"/>
            <a:ext cx="1822002" cy="1879691"/>
          </a:xfrm>
          <a:prstGeom prst="rect">
            <a:avLst/>
          </a:prstGeom>
        </p:spPr>
      </p:pic>
      <p:sp>
        <p:nvSpPr>
          <p:cNvPr id="10" name="矩形 192">
            <a:extLst>
              <a:ext uri="{FF2B5EF4-FFF2-40B4-BE49-F238E27FC236}">
                <a16:creationId xmlns:a16="http://schemas.microsoft.com/office/drawing/2014/main" id="{28A55612-6077-4646-A4E2-E86262400F86}"/>
              </a:ext>
            </a:extLst>
          </p:cNvPr>
          <p:cNvSpPr/>
          <p:nvPr/>
        </p:nvSpPr>
        <p:spPr>
          <a:xfrm>
            <a:off x="5685522" y="1544844"/>
            <a:ext cx="3968371" cy="1297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  <a:latin typeface="+mn-lt"/>
              </a:rPr>
              <a:t>11U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(Height)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20 slots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, 15 line card slots (19” shelf)</a:t>
            </a:r>
            <a:endParaRPr lang="en-US" altLang="zh-CN" sz="1100" dirty="0">
              <a:solidFill>
                <a:schemeClr val="bg2">
                  <a:lumMod val="75000"/>
                </a:schemeClr>
              </a:solidFill>
              <a:latin typeface="+mn-lt"/>
            </a:endParaRP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240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GPON/XG-PON/XGS-PON ports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7.2Tbit/s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system switching capacity 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r>
              <a:rPr lang="en-US" altLang="zh-CN" sz="1100" b="1" dirty="0">
                <a:solidFill>
                  <a:srgbClr val="D4710E"/>
                </a:solidFill>
              </a:rPr>
              <a:t>14Tbit/s</a:t>
            </a:r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 backplane switching capacity</a:t>
            </a:r>
          </a:p>
          <a:p>
            <a:pPr marL="174625" indent="-174625">
              <a:lnSpc>
                <a:spcPct val="120000"/>
              </a:lnSpc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itchFamily="34" charset="0"/>
              <a:buChar char="•"/>
            </a:pPr>
            <a:endParaRPr lang="en-US" altLang="zh-CN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圆角矩形 255">
            <a:extLst>
              <a:ext uri="{FF2B5EF4-FFF2-40B4-BE49-F238E27FC236}">
                <a16:creationId xmlns:a16="http://schemas.microsoft.com/office/drawing/2014/main" id="{D0957360-C34E-451E-BDF7-C1B1A66BE755}"/>
              </a:ext>
            </a:extLst>
          </p:cNvPr>
          <p:cNvSpPr/>
          <p:nvPr/>
        </p:nvSpPr>
        <p:spPr>
          <a:xfrm>
            <a:off x="6525410" y="985572"/>
            <a:ext cx="2508450" cy="475838"/>
          </a:xfrm>
          <a:prstGeom prst="roundRect">
            <a:avLst/>
          </a:prstGeom>
          <a:solidFill>
            <a:srgbClr val="E28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245">
            <a:extLst>
              <a:ext uri="{FF2B5EF4-FFF2-40B4-BE49-F238E27FC236}">
                <a16:creationId xmlns:a16="http://schemas.microsoft.com/office/drawing/2014/main" id="{0E256492-F920-4BDC-911C-74F8D3631316}"/>
              </a:ext>
            </a:extLst>
          </p:cNvPr>
          <p:cNvSpPr txBox="1"/>
          <p:nvPr/>
        </p:nvSpPr>
        <p:spPr>
          <a:xfrm>
            <a:off x="6765776" y="1078311"/>
            <a:ext cx="2627307" cy="396864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ffectLst/>
                <a:ea typeface="微软雅黑" pitchFamily="34" charset="-122"/>
                <a:sym typeface="Calibri" pitchFamily="34" charset="0"/>
              </a:rPr>
              <a:t>ZXA10 C600</a:t>
            </a:r>
            <a:r>
              <a:rPr lang="zh-CN" altLang="en-US" sz="1600" dirty="0">
                <a:solidFill>
                  <a:schemeClr val="bg1"/>
                </a:solidFill>
                <a:effectLst/>
                <a:sym typeface="Calibri" pitchFamily="34" charset="0"/>
              </a:rPr>
              <a:t> </a:t>
            </a:r>
            <a:r>
              <a:rPr kumimoji="1" lang="en-US" altLang="zh-CN" sz="1600" b="1" dirty="0">
                <a:solidFill>
                  <a:schemeClr val="bg1"/>
                </a:solidFill>
                <a:effectLst/>
              </a:rPr>
              <a:t>Features</a:t>
            </a:r>
            <a:endParaRPr kumimoji="1" lang="zh-CN" altLang="en-US" sz="1600" b="1" dirty="0">
              <a:solidFill>
                <a:schemeClr val="bg1"/>
              </a:solidFill>
              <a:effectLst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98933511-6DE2-4CE1-9332-38D0BFD9E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170" y="4034448"/>
            <a:ext cx="3152775" cy="2343150"/>
          </a:xfrm>
          <a:prstGeom prst="rect">
            <a:avLst/>
          </a:prstGeom>
        </p:spPr>
      </p:pic>
      <p:grpSp>
        <p:nvGrpSpPr>
          <p:cNvPr id="123" name="组合 147">
            <a:extLst>
              <a:ext uri="{FF2B5EF4-FFF2-40B4-BE49-F238E27FC236}">
                <a16:creationId xmlns:a16="http://schemas.microsoft.com/office/drawing/2014/main" id="{B6BA1447-52A5-4393-97A5-4E56BE5A851E}"/>
              </a:ext>
            </a:extLst>
          </p:cNvPr>
          <p:cNvGrpSpPr/>
          <p:nvPr/>
        </p:nvGrpSpPr>
        <p:grpSpPr>
          <a:xfrm>
            <a:off x="3030253" y="882000"/>
            <a:ext cx="859196" cy="314892"/>
            <a:chOff x="5947570" y="779438"/>
            <a:chExt cx="859196" cy="314892"/>
          </a:xfrm>
        </p:grpSpPr>
        <p:sp>
          <p:nvSpPr>
            <p:cNvPr id="124" name="圆角矩形 148">
              <a:extLst>
                <a:ext uri="{FF2B5EF4-FFF2-40B4-BE49-F238E27FC236}">
                  <a16:creationId xmlns:a16="http://schemas.microsoft.com/office/drawing/2014/main" id="{A5FCDB7A-B14D-4DFD-89D6-CBF99AAE89A3}"/>
                </a:ext>
              </a:extLst>
            </p:cNvPr>
            <p:cNvSpPr/>
            <p:nvPr/>
          </p:nvSpPr>
          <p:spPr bwMode="auto">
            <a:xfrm>
              <a:off x="5956852" y="779438"/>
              <a:ext cx="849914" cy="314892"/>
            </a:xfrm>
            <a:prstGeom prst="roundRect">
              <a:avLst>
                <a:gd name="adj" fmla="val 8349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25" name="矩形 149">
              <a:extLst>
                <a:ext uri="{FF2B5EF4-FFF2-40B4-BE49-F238E27FC236}">
                  <a16:creationId xmlns:a16="http://schemas.microsoft.com/office/drawing/2014/main" id="{F3E93253-7CF0-4A99-B4F4-1662DE23BF51}"/>
                </a:ext>
              </a:extLst>
            </p:cNvPr>
            <p:cNvSpPr/>
            <p:nvPr/>
          </p:nvSpPr>
          <p:spPr>
            <a:xfrm>
              <a:off x="5947570" y="821214"/>
              <a:ext cx="849913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FAN Module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26" name="组合 171">
            <a:extLst>
              <a:ext uri="{FF2B5EF4-FFF2-40B4-BE49-F238E27FC236}">
                <a16:creationId xmlns:a16="http://schemas.microsoft.com/office/drawing/2014/main" id="{9E5E2246-6950-484D-99C3-356951C5F0EC}"/>
              </a:ext>
            </a:extLst>
          </p:cNvPr>
          <p:cNvGrpSpPr/>
          <p:nvPr/>
        </p:nvGrpSpPr>
        <p:grpSpPr>
          <a:xfrm>
            <a:off x="1276962" y="2900771"/>
            <a:ext cx="849914" cy="314892"/>
            <a:chOff x="-1445373" y="3109136"/>
            <a:chExt cx="849914" cy="314892"/>
          </a:xfrm>
        </p:grpSpPr>
        <p:sp>
          <p:nvSpPr>
            <p:cNvPr id="127" name="圆角矩形 173">
              <a:extLst>
                <a:ext uri="{FF2B5EF4-FFF2-40B4-BE49-F238E27FC236}">
                  <a16:creationId xmlns:a16="http://schemas.microsoft.com/office/drawing/2014/main" id="{18C20152-3F33-4D13-A0E0-CC1256F9604F}"/>
                </a:ext>
              </a:extLst>
            </p:cNvPr>
            <p:cNvSpPr/>
            <p:nvPr/>
          </p:nvSpPr>
          <p:spPr bwMode="auto">
            <a:xfrm>
              <a:off x="-1445373" y="3109136"/>
              <a:ext cx="849914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28" name="矩形 176">
              <a:extLst>
                <a:ext uri="{FF2B5EF4-FFF2-40B4-BE49-F238E27FC236}">
                  <a16:creationId xmlns:a16="http://schemas.microsoft.com/office/drawing/2014/main" id="{2F568490-445D-4519-ACB3-5326F2E24E68}"/>
                </a:ext>
              </a:extLst>
            </p:cNvPr>
            <p:cNvSpPr/>
            <p:nvPr/>
          </p:nvSpPr>
          <p:spPr>
            <a:xfrm>
              <a:off x="-1315013" y="3153735"/>
              <a:ext cx="67037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Line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9" name="矩形 200">
            <a:extLst>
              <a:ext uri="{FF2B5EF4-FFF2-40B4-BE49-F238E27FC236}">
                <a16:creationId xmlns:a16="http://schemas.microsoft.com/office/drawing/2014/main" id="{2C1805A1-6BB7-4DE6-95C0-9D25D23ACCB9}"/>
              </a:ext>
            </a:extLst>
          </p:cNvPr>
          <p:cNvSpPr/>
          <p:nvPr/>
        </p:nvSpPr>
        <p:spPr>
          <a:xfrm>
            <a:off x="2654508" y="2681645"/>
            <a:ext cx="1141129" cy="25994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82828" tIns="146262" rIns="182828" bIns="146262" anchor="ctr"/>
          <a:lstStyle/>
          <a:p>
            <a:pPr defTabSz="932384" eaLnBrk="0" hangingPunct="0">
              <a:lnSpc>
                <a:spcPct val="90000"/>
              </a:lnSpc>
              <a:defRPr/>
            </a:pPr>
            <a:r>
              <a:rPr lang="en-US" altLang="zh-CN" sz="1000" b="1" dirty="0">
                <a:solidFill>
                  <a:schemeClr val="bg1"/>
                </a:solidFill>
              </a:rPr>
              <a:t>Switch &amp; Control Card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grpSp>
        <p:nvGrpSpPr>
          <p:cNvPr id="130" name="组合 216">
            <a:extLst>
              <a:ext uri="{FF2B5EF4-FFF2-40B4-BE49-F238E27FC236}">
                <a16:creationId xmlns:a16="http://schemas.microsoft.com/office/drawing/2014/main" id="{1BA3799B-58A5-48A2-A9BF-9278DFA592FD}"/>
              </a:ext>
            </a:extLst>
          </p:cNvPr>
          <p:cNvGrpSpPr/>
          <p:nvPr/>
        </p:nvGrpSpPr>
        <p:grpSpPr>
          <a:xfrm>
            <a:off x="3048330" y="2162102"/>
            <a:ext cx="890992" cy="314892"/>
            <a:chOff x="4360968" y="3585284"/>
            <a:chExt cx="890992" cy="314892"/>
          </a:xfrm>
        </p:grpSpPr>
        <p:sp>
          <p:nvSpPr>
            <p:cNvPr id="131" name="圆角矩形 217">
              <a:extLst>
                <a:ext uri="{FF2B5EF4-FFF2-40B4-BE49-F238E27FC236}">
                  <a16:creationId xmlns:a16="http://schemas.microsoft.com/office/drawing/2014/main" id="{90B9B28A-4241-4F23-87EF-8F62F6F4B895}"/>
                </a:ext>
              </a:extLst>
            </p:cNvPr>
            <p:cNvSpPr/>
            <p:nvPr/>
          </p:nvSpPr>
          <p:spPr bwMode="auto">
            <a:xfrm>
              <a:off x="4360968" y="3585284"/>
              <a:ext cx="890992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2" name="矩形 218">
              <a:extLst>
                <a:ext uri="{FF2B5EF4-FFF2-40B4-BE49-F238E27FC236}">
                  <a16:creationId xmlns:a16="http://schemas.microsoft.com/office/drawing/2014/main" id="{EC7E85C1-4D72-4E80-A20B-DF2130E3CFF7}"/>
                </a:ext>
              </a:extLst>
            </p:cNvPr>
            <p:cNvSpPr/>
            <p:nvPr/>
          </p:nvSpPr>
          <p:spPr>
            <a:xfrm>
              <a:off x="4416366" y="3597778"/>
              <a:ext cx="798617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Power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33" name="组合 225">
            <a:extLst>
              <a:ext uri="{FF2B5EF4-FFF2-40B4-BE49-F238E27FC236}">
                <a16:creationId xmlns:a16="http://schemas.microsoft.com/office/drawing/2014/main" id="{118E20AB-B945-4725-8BDD-024E13593D09}"/>
              </a:ext>
            </a:extLst>
          </p:cNvPr>
          <p:cNvGrpSpPr/>
          <p:nvPr/>
        </p:nvGrpSpPr>
        <p:grpSpPr>
          <a:xfrm>
            <a:off x="3158511" y="1358011"/>
            <a:ext cx="890992" cy="314892"/>
            <a:chOff x="3776330" y="3890959"/>
            <a:chExt cx="890992" cy="314892"/>
          </a:xfrm>
        </p:grpSpPr>
        <p:sp>
          <p:nvSpPr>
            <p:cNvPr id="134" name="圆角矩形 226">
              <a:extLst>
                <a:ext uri="{FF2B5EF4-FFF2-40B4-BE49-F238E27FC236}">
                  <a16:creationId xmlns:a16="http://schemas.microsoft.com/office/drawing/2014/main" id="{2010CB25-274D-4867-BD46-26DC6C528FAB}"/>
                </a:ext>
              </a:extLst>
            </p:cNvPr>
            <p:cNvSpPr/>
            <p:nvPr/>
          </p:nvSpPr>
          <p:spPr bwMode="auto">
            <a:xfrm>
              <a:off x="3776330" y="3890959"/>
              <a:ext cx="890992" cy="314892"/>
            </a:xfrm>
            <a:prstGeom prst="roundRect">
              <a:avLst>
                <a:gd name="adj" fmla="val 7592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>
                <a:lnSpc>
                  <a:spcPct val="90000"/>
                </a:lnSpc>
                <a:defRPr/>
              </a:pPr>
              <a:endParaRPr lang="zh-CN" altLang="en-US"/>
            </a:p>
          </p:txBody>
        </p:sp>
        <p:sp>
          <p:nvSpPr>
            <p:cNvPr id="135" name="矩形 227">
              <a:extLst>
                <a:ext uri="{FF2B5EF4-FFF2-40B4-BE49-F238E27FC236}">
                  <a16:creationId xmlns:a16="http://schemas.microsoft.com/office/drawing/2014/main" id="{8061DE86-4F71-4A37-9AD3-A2264BDCE60E}"/>
                </a:ext>
              </a:extLst>
            </p:cNvPr>
            <p:cNvSpPr/>
            <p:nvPr/>
          </p:nvSpPr>
          <p:spPr>
            <a:xfrm>
              <a:off x="3815365" y="3916982"/>
              <a:ext cx="798617" cy="24622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chemeClr val="bg1"/>
                  </a:solidFill>
                  <a:latin typeface="+mn-lt"/>
                  <a:ea typeface="+mn-ea"/>
                </a:rPr>
                <a:t>Power Card</a:t>
              </a:r>
              <a:endParaRPr lang="zh-CN" altLang="en-US" sz="1000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2" name="组合 144">
            <a:extLst>
              <a:ext uri="{FF2B5EF4-FFF2-40B4-BE49-F238E27FC236}">
                <a16:creationId xmlns:a16="http://schemas.microsoft.com/office/drawing/2014/main" id="{B28CCD13-E49D-40D5-ABEE-09CEBB169E74}"/>
              </a:ext>
            </a:extLst>
          </p:cNvPr>
          <p:cNvGrpSpPr/>
          <p:nvPr/>
        </p:nvGrpSpPr>
        <p:grpSpPr>
          <a:xfrm>
            <a:off x="2153611" y="2706122"/>
            <a:ext cx="409165" cy="72000"/>
            <a:chOff x="3349588" y="913314"/>
            <a:chExt cx="409165" cy="72000"/>
          </a:xfrm>
        </p:grpSpPr>
        <p:sp>
          <p:nvSpPr>
            <p:cNvPr id="143" name="椭圆 145">
              <a:extLst>
                <a:ext uri="{FF2B5EF4-FFF2-40B4-BE49-F238E27FC236}">
                  <a16:creationId xmlns:a16="http://schemas.microsoft.com/office/drawing/2014/main" id="{2A895FDD-DA03-48DD-9C9D-26577E2F1B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4" name="直接连接符 146">
              <a:extLst>
                <a:ext uri="{FF2B5EF4-FFF2-40B4-BE49-F238E27FC236}">
                  <a16:creationId xmlns:a16="http://schemas.microsoft.com/office/drawing/2014/main" id="{360F2A7E-BC7E-427F-977A-07160652D03F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D077EEC9-978F-4CC3-835D-043BEA479716}"/>
              </a:ext>
            </a:extLst>
          </p:cNvPr>
          <p:cNvGrpSpPr/>
          <p:nvPr/>
        </p:nvGrpSpPr>
        <p:grpSpPr>
          <a:xfrm>
            <a:off x="2631927" y="2321386"/>
            <a:ext cx="409165" cy="72000"/>
            <a:chOff x="3349588" y="913314"/>
            <a:chExt cx="409165" cy="72000"/>
          </a:xfrm>
        </p:grpSpPr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7F5A1253-BCF0-4F05-B361-992AC69971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C4E69FAF-AF9E-492A-ADB0-8DE76ADD34C0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8" name="组合 144">
            <a:extLst>
              <a:ext uri="{FF2B5EF4-FFF2-40B4-BE49-F238E27FC236}">
                <a16:creationId xmlns:a16="http://schemas.microsoft.com/office/drawing/2014/main" id="{512FB883-38A6-42EE-8B05-8B142A6DB3DF}"/>
              </a:ext>
            </a:extLst>
          </p:cNvPr>
          <p:cNvGrpSpPr/>
          <p:nvPr/>
        </p:nvGrpSpPr>
        <p:grpSpPr>
          <a:xfrm>
            <a:off x="2708352" y="1480303"/>
            <a:ext cx="409165" cy="72000"/>
            <a:chOff x="3349588" y="913314"/>
            <a:chExt cx="409165" cy="72000"/>
          </a:xfrm>
        </p:grpSpPr>
        <p:sp>
          <p:nvSpPr>
            <p:cNvPr id="149" name="椭圆 145">
              <a:extLst>
                <a:ext uri="{FF2B5EF4-FFF2-40B4-BE49-F238E27FC236}">
                  <a16:creationId xmlns:a16="http://schemas.microsoft.com/office/drawing/2014/main" id="{A3DF26E9-EA61-4EA9-8A31-BA58B84EBD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0" name="直接连接符 146">
              <a:extLst>
                <a:ext uri="{FF2B5EF4-FFF2-40B4-BE49-F238E27FC236}">
                  <a16:creationId xmlns:a16="http://schemas.microsoft.com/office/drawing/2014/main" id="{52373AB9-102C-4011-BE60-E9342CCF8F43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51" name="组合 144">
            <a:extLst>
              <a:ext uri="{FF2B5EF4-FFF2-40B4-BE49-F238E27FC236}">
                <a16:creationId xmlns:a16="http://schemas.microsoft.com/office/drawing/2014/main" id="{C0B43548-5508-4C38-A3B9-A1CEDCF45A32}"/>
              </a:ext>
            </a:extLst>
          </p:cNvPr>
          <p:cNvGrpSpPr/>
          <p:nvPr/>
        </p:nvGrpSpPr>
        <p:grpSpPr>
          <a:xfrm>
            <a:off x="2563607" y="967180"/>
            <a:ext cx="409165" cy="72000"/>
            <a:chOff x="3349588" y="913314"/>
            <a:chExt cx="409165" cy="72000"/>
          </a:xfrm>
        </p:grpSpPr>
        <p:sp>
          <p:nvSpPr>
            <p:cNvPr id="152" name="椭圆 145">
              <a:extLst>
                <a:ext uri="{FF2B5EF4-FFF2-40B4-BE49-F238E27FC236}">
                  <a16:creationId xmlns:a16="http://schemas.microsoft.com/office/drawing/2014/main" id="{16E13DDE-15B0-4797-B3D8-9C55A60155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6753" y="913314"/>
              <a:ext cx="72000" cy="72000"/>
            </a:xfrm>
            <a:prstGeom prst="ellipse">
              <a:avLst/>
            </a:prstGeom>
            <a:solidFill>
              <a:srgbClr val="E5770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53" name="直接连接符 146">
              <a:extLst>
                <a:ext uri="{FF2B5EF4-FFF2-40B4-BE49-F238E27FC236}">
                  <a16:creationId xmlns:a16="http://schemas.microsoft.com/office/drawing/2014/main" id="{365D1E19-CBCA-4785-B5AC-7ADFCE6BC17A}"/>
                </a:ext>
              </a:extLst>
            </p:cNvPr>
            <p:cNvCxnSpPr/>
            <p:nvPr/>
          </p:nvCxnSpPr>
          <p:spPr bwMode="auto">
            <a:xfrm>
              <a:off x="3349588" y="949314"/>
              <a:ext cx="396000" cy="56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E5770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54" name="左大括号 187">
            <a:extLst>
              <a:ext uri="{FF2B5EF4-FFF2-40B4-BE49-F238E27FC236}">
                <a16:creationId xmlns:a16="http://schemas.microsoft.com/office/drawing/2014/main" id="{5F8C37D1-72B2-4CBD-B1F8-2B7EB63E8DAA}"/>
              </a:ext>
            </a:extLst>
          </p:cNvPr>
          <p:cNvSpPr>
            <a:spLocks noChangeAspect="1"/>
          </p:cNvSpPr>
          <p:nvPr/>
        </p:nvSpPr>
        <p:spPr bwMode="auto">
          <a:xfrm rot="15746767" flipH="1">
            <a:off x="1645418" y="2321357"/>
            <a:ext cx="120732" cy="296728"/>
          </a:xfrm>
          <a:prstGeom prst="leftBrace">
            <a:avLst/>
          </a:prstGeom>
          <a:solidFill>
            <a:srgbClr val="E17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eaLnBrk="1" latinLnBrk="0" hangingPunct="1">
              <a:lnSpc>
                <a:spcPct val="100000"/>
              </a:lnSpc>
              <a:buClrTx/>
              <a:buSzTx/>
              <a:buFont typeface="Arial" pitchFamily="34" charset="0"/>
              <a:buNone/>
              <a:tabLst/>
            </a:pPr>
            <a:endParaRPr lang="zh-CN" alt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55" name="直接连接符 193">
            <a:extLst>
              <a:ext uri="{FF2B5EF4-FFF2-40B4-BE49-F238E27FC236}">
                <a16:creationId xmlns:a16="http://schemas.microsoft.com/office/drawing/2014/main" id="{D882E798-913A-4CC1-BA59-E965CC2E280B}"/>
              </a:ext>
            </a:extLst>
          </p:cNvPr>
          <p:cNvCxnSpPr>
            <a:cxnSpLocks/>
          </p:cNvCxnSpPr>
          <p:nvPr/>
        </p:nvCxnSpPr>
        <p:spPr bwMode="auto">
          <a:xfrm>
            <a:off x="1705784" y="2525908"/>
            <a:ext cx="0" cy="44556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6" name="椭圆 195">
            <a:extLst>
              <a:ext uri="{FF2B5EF4-FFF2-40B4-BE49-F238E27FC236}">
                <a16:creationId xmlns:a16="http://schemas.microsoft.com/office/drawing/2014/main" id="{065C736E-9127-4171-91B6-8E57C98996D0}"/>
              </a:ext>
            </a:extLst>
          </p:cNvPr>
          <p:cNvSpPr>
            <a:spLocks noChangeAspect="1"/>
          </p:cNvSpPr>
          <p:nvPr/>
        </p:nvSpPr>
        <p:spPr>
          <a:xfrm rot="10800000">
            <a:off x="2511029" y="1475753"/>
            <a:ext cx="108000" cy="108000"/>
          </a:xfrm>
          <a:prstGeom prst="ellipse">
            <a:avLst/>
          </a:prstGeom>
          <a:solidFill>
            <a:srgbClr val="E174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29">
            <a:extLst>
              <a:ext uri="{FF2B5EF4-FFF2-40B4-BE49-F238E27FC236}">
                <a16:creationId xmlns:a16="http://schemas.microsoft.com/office/drawing/2014/main" id="{C1B5E790-071D-4D46-9E9A-771FFA515F88}"/>
              </a:ext>
            </a:extLst>
          </p:cNvPr>
          <p:cNvGrpSpPr/>
          <p:nvPr/>
        </p:nvGrpSpPr>
        <p:grpSpPr>
          <a:xfrm>
            <a:off x="5254523" y="3215663"/>
            <a:ext cx="4684944" cy="954306"/>
            <a:chOff x="373938" y="2006334"/>
            <a:chExt cx="4684944" cy="954306"/>
          </a:xfrm>
        </p:grpSpPr>
        <p:pic>
          <p:nvPicPr>
            <p:cNvPr id="87" name="Picture 5" descr="C:\Documents and Settings\Administrator\My Documents\Downloads\iconfont-thumbsuplargeo.png">
              <a:extLst>
                <a:ext uri="{FF2B5EF4-FFF2-40B4-BE49-F238E27FC236}">
                  <a16:creationId xmlns:a16="http://schemas.microsoft.com/office/drawing/2014/main" id="{C3D386DE-4BC4-41FF-8E8D-5C39EABBDA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928" y="2006334"/>
              <a:ext cx="288000" cy="288000"/>
            </a:xfrm>
            <a:prstGeom prst="rect">
              <a:avLst/>
            </a:prstGeom>
            <a:noFill/>
          </p:spPr>
        </p:pic>
        <p:pic>
          <p:nvPicPr>
            <p:cNvPr id="88" name="Picture 4" descr="C:\Documents and Settings\Administrator\My Documents\Downloads\iconfont-moshijieneng01.png">
              <a:extLst>
                <a:ext uri="{FF2B5EF4-FFF2-40B4-BE49-F238E27FC236}">
                  <a16:creationId xmlns:a16="http://schemas.microsoft.com/office/drawing/2014/main" id="{03870F7D-B4E1-4680-B2BF-DAF3C4D53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38" y="2636640"/>
              <a:ext cx="324000" cy="324000"/>
            </a:xfrm>
            <a:prstGeom prst="rect">
              <a:avLst/>
            </a:prstGeom>
            <a:noFill/>
          </p:spPr>
        </p:pic>
        <p:sp>
          <p:nvSpPr>
            <p:cNvPr id="89" name="TextBox 16">
              <a:extLst>
                <a:ext uri="{FF2B5EF4-FFF2-40B4-BE49-F238E27FC236}">
                  <a16:creationId xmlns:a16="http://schemas.microsoft.com/office/drawing/2014/main" id="{10AC77E9-01A1-48D5-8740-D26BC95E310C}"/>
                </a:ext>
              </a:extLst>
            </p:cNvPr>
            <p:cNvSpPr txBox="1"/>
            <p:nvPr/>
          </p:nvSpPr>
          <p:spPr>
            <a:xfrm>
              <a:off x="744407" y="2024779"/>
              <a:ext cx="313544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1300" kern="0" dirty="0" err="1">
                  <a:solidFill>
                    <a:sysClr val="windowText" lastClr="000000"/>
                  </a:solidFill>
                  <a:ea typeface="微软雅黑" pitchFamily="34" charset="-122"/>
                </a:rPr>
                <a:t>Suporte</a:t>
              </a:r>
              <a:r>
                <a:rPr lang="en-US" altLang="zh-CN" sz="1300" kern="0" dirty="0">
                  <a:solidFill>
                    <a:sysClr val="windowText" lastClr="000000"/>
                  </a:solidFill>
                  <a:ea typeface="微软雅黑" pitchFamily="34" charset="-122"/>
                </a:rPr>
                <a:t> a clock e time synchronization.</a:t>
              </a:r>
              <a:endParaRPr lang="zh-CN" altLang="en-US" sz="13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grpSp>
          <p:nvGrpSpPr>
            <p:cNvPr id="90" name="组合 99">
              <a:extLst>
                <a:ext uri="{FF2B5EF4-FFF2-40B4-BE49-F238E27FC236}">
                  <a16:creationId xmlns:a16="http://schemas.microsoft.com/office/drawing/2014/main" id="{0E94D769-8574-4EF1-8559-926F953175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9188" y="2375902"/>
              <a:ext cx="216000" cy="216000"/>
              <a:chOff x="1704340" y="4191545"/>
              <a:chExt cx="421640" cy="421640"/>
            </a:xfrm>
          </p:grpSpPr>
          <p:sp>
            <p:nvSpPr>
              <p:cNvPr id="93" name="矩形 20">
                <a:extLst>
                  <a:ext uri="{FF2B5EF4-FFF2-40B4-BE49-F238E27FC236}">
                    <a16:creationId xmlns:a16="http://schemas.microsoft.com/office/drawing/2014/main" id="{F40D2F36-4921-4F5F-9B4A-EA9CF256BACA}"/>
                  </a:ext>
                </a:extLst>
              </p:cNvPr>
              <p:cNvSpPr/>
              <p:nvPr/>
            </p:nvSpPr>
            <p:spPr>
              <a:xfrm>
                <a:off x="170434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4" name="矩形 21">
                <a:extLst>
                  <a:ext uri="{FF2B5EF4-FFF2-40B4-BE49-F238E27FC236}">
                    <a16:creationId xmlns:a16="http://schemas.microsoft.com/office/drawing/2014/main" id="{B55D5767-4178-4C4C-B7C0-FE0EE3E349CA}"/>
                  </a:ext>
                </a:extLst>
              </p:cNvPr>
              <p:cNvSpPr/>
              <p:nvPr/>
            </p:nvSpPr>
            <p:spPr>
              <a:xfrm>
                <a:off x="184912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5" name="矩形 22">
                <a:extLst>
                  <a:ext uri="{FF2B5EF4-FFF2-40B4-BE49-F238E27FC236}">
                    <a16:creationId xmlns:a16="http://schemas.microsoft.com/office/drawing/2014/main" id="{FA253B5C-3BC4-4618-8777-B38A28384E4D}"/>
                  </a:ext>
                </a:extLst>
              </p:cNvPr>
              <p:cNvSpPr/>
              <p:nvPr/>
            </p:nvSpPr>
            <p:spPr>
              <a:xfrm>
                <a:off x="1998980" y="419154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6" name="矩形 23">
                <a:extLst>
                  <a:ext uri="{FF2B5EF4-FFF2-40B4-BE49-F238E27FC236}">
                    <a16:creationId xmlns:a16="http://schemas.microsoft.com/office/drawing/2014/main" id="{104059ED-8D72-4575-921A-EA65DB8E3B83}"/>
                  </a:ext>
                </a:extLst>
              </p:cNvPr>
              <p:cNvSpPr/>
              <p:nvPr/>
            </p:nvSpPr>
            <p:spPr>
              <a:xfrm>
                <a:off x="170434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7" name="矩形 24">
                <a:extLst>
                  <a:ext uri="{FF2B5EF4-FFF2-40B4-BE49-F238E27FC236}">
                    <a16:creationId xmlns:a16="http://schemas.microsoft.com/office/drawing/2014/main" id="{52909154-AE72-4B49-8DF1-D807126F4BE7}"/>
                  </a:ext>
                </a:extLst>
              </p:cNvPr>
              <p:cNvSpPr/>
              <p:nvPr/>
            </p:nvSpPr>
            <p:spPr>
              <a:xfrm>
                <a:off x="184912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8" name="矩形 25">
                <a:extLst>
                  <a:ext uri="{FF2B5EF4-FFF2-40B4-BE49-F238E27FC236}">
                    <a16:creationId xmlns:a16="http://schemas.microsoft.com/office/drawing/2014/main" id="{BDDC0B1B-701A-4ECF-99A9-6A27AAE98552}"/>
                  </a:ext>
                </a:extLst>
              </p:cNvPr>
              <p:cNvSpPr/>
              <p:nvPr/>
            </p:nvSpPr>
            <p:spPr>
              <a:xfrm>
                <a:off x="1998980" y="433886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99" name="矩形 26">
                <a:extLst>
                  <a:ext uri="{FF2B5EF4-FFF2-40B4-BE49-F238E27FC236}">
                    <a16:creationId xmlns:a16="http://schemas.microsoft.com/office/drawing/2014/main" id="{15FC008A-D279-43BD-97E3-F350396AD2B5}"/>
                  </a:ext>
                </a:extLst>
              </p:cNvPr>
              <p:cNvSpPr/>
              <p:nvPr/>
            </p:nvSpPr>
            <p:spPr>
              <a:xfrm>
                <a:off x="170434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00" name="矩形 27">
                <a:extLst>
                  <a:ext uri="{FF2B5EF4-FFF2-40B4-BE49-F238E27FC236}">
                    <a16:creationId xmlns:a16="http://schemas.microsoft.com/office/drawing/2014/main" id="{0114D403-BF08-4D6E-937D-367F91E67749}"/>
                  </a:ext>
                </a:extLst>
              </p:cNvPr>
              <p:cNvSpPr/>
              <p:nvPr/>
            </p:nvSpPr>
            <p:spPr>
              <a:xfrm>
                <a:off x="184912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101" name="矩形 28">
                <a:extLst>
                  <a:ext uri="{FF2B5EF4-FFF2-40B4-BE49-F238E27FC236}">
                    <a16:creationId xmlns:a16="http://schemas.microsoft.com/office/drawing/2014/main" id="{28C19436-D5AB-42EB-B863-AC5ED25BE6AC}"/>
                  </a:ext>
                </a:extLst>
              </p:cNvPr>
              <p:cNvSpPr/>
              <p:nvPr/>
            </p:nvSpPr>
            <p:spPr>
              <a:xfrm>
                <a:off x="1998980" y="4486185"/>
                <a:ext cx="127000" cy="127000"/>
              </a:xfrm>
              <a:prstGeom prst="rect">
                <a:avLst/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200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91" name="矩形 18">
              <a:extLst>
                <a:ext uri="{FF2B5EF4-FFF2-40B4-BE49-F238E27FC236}">
                  <a16:creationId xmlns:a16="http://schemas.microsoft.com/office/drawing/2014/main" id="{880AD725-ED06-4537-8997-A39C179C201C}"/>
                </a:ext>
              </a:extLst>
            </p:cNvPr>
            <p:cNvSpPr/>
            <p:nvPr/>
          </p:nvSpPr>
          <p:spPr>
            <a:xfrm>
              <a:off x="562447" y="2330740"/>
              <a:ext cx="4496435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</a:pP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Suporte a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virtualização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 (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vOLT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)</a:t>
              </a:r>
            </a:p>
          </p:txBody>
        </p:sp>
        <p:sp>
          <p:nvSpPr>
            <p:cNvPr id="92" name="矩形 19">
              <a:extLst>
                <a:ext uri="{FF2B5EF4-FFF2-40B4-BE49-F238E27FC236}">
                  <a16:creationId xmlns:a16="http://schemas.microsoft.com/office/drawing/2014/main" id="{7D644D36-7A62-4735-A687-B3AD4B8A6A0B}"/>
                </a:ext>
              </a:extLst>
            </p:cNvPr>
            <p:cNvSpPr/>
            <p:nvPr/>
          </p:nvSpPr>
          <p:spPr>
            <a:xfrm>
              <a:off x="559777" y="2648422"/>
              <a:ext cx="4367152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000">
                <a:lnSpc>
                  <a:spcPts val="1600"/>
                </a:lnSpc>
                <a:buClr>
                  <a:srgbClr val="008FD4"/>
                </a:buClr>
                <a:defRPr/>
              </a:pPr>
              <a:r>
                <a:rPr lang="en-US" altLang="zh-CN" sz="1300" kern="0" dirty="0">
                  <a:solidFill>
                    <a:srgbClr val="F79646">
                      <a:lumMod val="75000"/>
                    </a:srgbClr>
                  </a:solidFill>
                  <a:ea typeface="微软雅黑" pitchFamily="34" charset="-122"/>
                </a:rPr>
                <a:t>11U 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altura</a:t>
              </a:r>
              <a:r>
                <a:rPr lang="en-US" altLang="zh-CN" sz="1300" kern="0" dirty="0">
                  <a:solidFill>
                    <a:srgbClr val="000000"/>
                  </a:solidFill>
                  <a:ea typeface="微软雅黑" pitchFamily="34" charset="-122"/>
                </a:rPr>
                <a:t>, 15 slots de </a:t>
              </a:r>
              <a:r>
                <a:rPr lang="en-US" altLang="zh-CN" sz="1300" kern="0" dirty="0" err="1">
                  <a:solidFill>
                    <a:srgbClr val="000000"/>
                  </a:solidFill>
                  <a:ea typeface="微软雅黑" pitchFamily="34" charset="-122"/>
                </a:rPr>
                <a:t>serviço</a:t>
              </a:r>
              <a:endParaRPr lang="en-US" altLang="zh-CN" sz="1300" kern="0" dirty="0">
                <a:solidFill>
                  <a:srgbClr val="000000"/>
                </a:solidFill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2758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39C857-F00B-4B7F-AFDA-1D4450EFD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400" y="366596"/>
            <a:ext cx="7200000" cy="486000"/>
          </a:xfrm>
        </p:spPr>
        <p:txBody>
          <a:bodyPr>
            <a:normAutofit fontScale="90000"/>
          </a:bodyPr>
          <a:lstStyle/>
          <a:p>
            <a:r>
              <a:rPr lang="pt-BR" dirty="0"/>
              <a:t>Provisionando serviços na </a:t>
            </a:r>
            <a:r>
              <a:rPr lang="pt-BR" dirty="0" err="1"/>
              <a:t>onu</a:t>
            </a:r>
            <a:r>
              <a:rPr lang="pt-BR" dirty="0"/>
              <a:t> no modo BRIDGE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796E485-D01A-46ED-A852-F33D4E6069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1A9C51-27DC-49BC-83A4-35EE547483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50</a:t>
            </a:fld>
            <a:endParaRPr lang="pt-BR"/>
          </a:p>
        </p:txBody>
      </p:sp>
      <p:sp>
        <p:nvSpPr>
          <p:cNvPr id="12" name="Espaço Reservado para Conteúdo 8">
            <a:extLst>
              <a:ext uri="{FF2B5EF4-FFF2-40B4-BE49-F238E27FC236}">
                <a16:creationId xmlns:a16="http://schemas.microsoft.com/office/drawing/2014/main" id="{9C35F310-B4A3-4A0A-8BEC-C6BF92A34573}"/>
              </a:ext>
            </a:extLst>
          </p:cNvPr>
          <p:cNvSpPr txBox="1">
            <a:spLocks/>
          </p:cNvSpPr>
          <p:nvPr/>
        </p:nvSpPr>
        <p:spPr>
          <a:xfrm>
            <a:off x="809301" y="891524"/>
            <a:ext cx="7112186" cy="174084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1- O exemplo a seguir mostra como configurar o T-CONT no modo de interface </a:t>
            </a:r>
            <a:r>
              <a:rPr lang="en-US" sz="1000" dirty="0">
                <a:latin typeface="Consolas" panose="020B0609020204030204" pitchFamily="49" charset="0"/>
              </a:rPr>
              <a:t>ZXAN(config)#interface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-mode manual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 profile 1G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ZXAN(config-if-gpon_onu-1/3/1:1)#gemport 1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 1 map-type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 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-map 1 1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18" name="Espaço Reservado para Conteúdo 8">
            <a:extLst>
              <a:ext uri="{FF2B5EF4-FFF2-40B4-BE49-F238E27FC236}">
                <a16:creationId xmlns:a16="http://schemas.microsoft.com/office/drawing/2014/main" id="{5B61A267-AB60-4FFD-AF9E-6057B1AFC5E4}"/>
              </a:ext>
            </a:extLst>
          </p:cNvPr>
          <p:cNvSpPr txBox="1">
            <a:spLocks/>
          </p:cNvSpPr>
          <p:nvPr/>
        </p:nvSpPr>
        <p:spPr>
          <a:xfrm>
            <a:off x="809301" y="2673942"/>
            <a:ext cx="7112186" cy="133665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2 - O exemplo a seguir mostra como configurar uma porta VLAN de </a:t>
            </a:r>
            <a:r>
              <a:rPr lang="pt-BR" sz="1200" b="1" dirty="0" err="1">
                <a:latin typeface="Consolas" panose="020B0609020204030204" pitchFamily="49" charset="0"/>
              </a:rPr>
              <a:t>uplink</a:t>
            </a:r>
            <a:r>
              <a:rPr lang="pt-BR" sz="1200" b="1" dirty="0">
                <a:latin typeface="Consolas" panose="020B0609020204030204" pitchFamily="49" charset="0"/>
              </a:rPr>
              <a:t> no modo de configuração de interface de </a:t>
            </a:r>
            <a:r>
              <a:rPr lang="pt-BR" sz="1200" b="1" dirty="0" err="1">
                <a:latin typeface="Consolas" panose="020B0609020204030204" pitchFamily="49" charset="0"/>
              </a:rPr>
              <a:t>uplink</a:t>
            </a:r>
            <a:r>
              <a:rPr lang="pt-BR" sz="1200" b="1" dirty="0">
                <a:latin typeface="Consolas" panose="020B0609020204030204" pitchFamily="49" charset="0"/>
              </a:rPr>
              <a:t> </a:t>
            </a:r>
            <a:r>
              <a:rPr lang="en-US" sz="1200" b="1" dirty="0"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xgei-1/1/1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ZXAN(config-if-xgei-1/1/1)#switchport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tag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ZXAN(config-if-xgei-1/1/1)#no shutdown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0" name="Espaço Reservado para Conteúdo 8">
            <a:extLst>
              <a:ext uri="{FF2B5EF4-FFF2-40B4-BE49-F238E27FC236}">
                <a16:creationId xmlns:a16="http://schemas.microsoft.com/office/drawing/2014/main" id="{713FE714-909F-4D7D-86B4-E73C2998B2BC}"/>
              </a:ext>
            </a:extLst>
          </p:cNvPr>
          <p:cNvSpPr txBox="1">
            <a:spLocks/>
          </p:cNvSpPr>
          <p:nvPr/>
        </p:nvSpPr>
        <p:spPr>
          <a:xfrm>
            <a:off x="809301" y="4052175"/>
            <a:ext cx="7112186" cy="99817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3 - O exemplo a seguir mostra como configurar uma porta de serviço VLAN no modo de configuração da interface </a:t>
            </a:r>
            <a:r>
              <a:rPr lang="pt-BR" sz="1200" b="1" dirty="0" err="1">
                <a:latin typeface="Consolas" panose="020B0609020204030204" pitchFamily="49" charset="0"/>
              </a:rPr>
              <a:t>Vport</a:t>
            </a:r>
            <a:r>
              <a:rPr lang="pt-BR" sz="1200" b="1" dirty="0"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vport-1/3/1.1:1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ZXAN(config-if-vport-1/3/1.1:2)#service-port 1 user-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2" name="Espaço Reservado para Conteúdo 8">
            <a:extLst>
              <a:ext uri="{FF2B5EF4-FFF2-40B4-BE49-F238E27FC236}">
                <a16:creationId xmlns:a16="http://schemas.microsoft.com/office/drawing/2014/main" id="{770821A7-FB9C-44F0-97BE-81711F6BB26A}"/>
              </a:ext>
            </a:extLst>
          </p:cNvPr>
          <p:cNvSpPr txBox="1">
            <a:spLocks/>
          </p:cNvSpPr>
          <p:nvPr/>
        </p:nvSpPr>
        <p:spPr>
          <a:xfrm>
            <a:off x="809301" y="5107538"/>
            <a:ext cx="7112186" cy="127531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4 - seguir mostra como configurar um canal de serviço.</a:t>
            </a:r>
            <a:endParaRPr lang="pt-BR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ZXAN(config)#pon-onu-mng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)#service HSI </a:t>
            </a:r>
            <a:r>
              <a:rPr lang="en-US" sz="1000" dirty="0" err="1">
                <a:latin typeface="Consolas" panose="020B0609020204030204" pitchFamily="49" charset="0"/>
              </a:rPr>
              <a:t>gemport</a:t>
            </a:r>
            <a:r>
              <a:rPr lang="en-US" sz="1000" dirty="0">
                <a:latin typeface="Consolas" panose="020B0609020204030204" pitchFamily="49" charset="0"/>
              </a:rPr>
              <a:t> 1 cos 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)#vlan port eth_0/1 mode tag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</a:t>
            </a:r>
            <a:r>
              <a:rPr lang="en-US" sz="1000" dirty="0" err="1">
                <a:latin typeface="Consolas" panose="020B0609020204030204" pitchFamily="49" charset="0"/>
              </a:rPr>
              <a:t>pri</a:t>
            </a:r>
            <a:r>
              <a:rPr lang="en-US" sz="1000" dirty="0">
                <a:latin typeface="Consolas" panose="020B0609020204030204" pitchFamily="49" charset="0"/>
              </a:rPr>
              <a:t> 0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graphicFrame>
        <p:nvGraphicFramePr>
          <p:cNvPr id="29" name="Tabela 28">
            <a:extLst>
              <a:ext uri="{FF2B5EF4-FFF2-40B4-BE49-F238E27FC236}">
                <a16:creationId xmlns:a16="http://schemas.microsoft.com/office/drawing/2014/main" id="{A4C29743-352A-40E8-B9C4-32773CA25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42946"/>
              </p:ext>
            </p:extLst>
          </p:nvPr>
        </p:nvGraphicFramePr>
        <p:xfrm>
          <a:off x="8269542" y="124111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mng_eth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interface gei-1/</a:t>
                      </a:r>
                      <a:r>
                        <a:rPr lang="pt-BR" sz="1600" b="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SLOT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/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PORTA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92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protocol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routing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62947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39C857-F00B-4B7F-AFDA-1D4450EF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Provisionando serviços na </a:t>
            </a:r>
            <a:r>
              <a:rPr lang="pt-BR" dirty="0" err="1"/>
              <a:t>onu</a:t>
            </a:r>
            <a:r>
              <a:rPr lang="pt-BR" dirty="0"/>
              <a:t> no modo </a:t>
            </a:r>
            <a:r>
              <a:rPr lang="pt-BR" dirty="0" err="1"/>
              <a:t>pppoe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796E485-D01A-46ED-A852-F33D4E6069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1A9C51-27DC-49BC-83A4-35EE547483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51</a:t>
            </a:fld>
            <a:endParaRPr lang="pt-BR"/>
          </a:p>
        </p:txBody>
      </p:sp>
      <p:sp>
        <p:nvSpPr>
          <p:cNvPr id="18" name="Espaço Reservado para Conteúdo 8">
            <a:extLst>
              <a:ext uri="{FF2B5EF4-FFF2-40B4-BE49-F238E27FC236}">
                <a16:creationId xmlns:a16="http://schemas.microsoft.com/office/drawing/2014/main" id="{5B61A267-AB60-4FFD-AF9E-6057B1AFC5E4}"/>
              </a:ext>
            </a:extLst>
          </p:cNvPr>
          <p:cNvSpPr txBox="1">
            <a:spLocks/>
          </p:cNvSpPr>
          <p:nvPr/>
        </p:nvSpPr>
        <p:spPr>
          <a:xfrm>
            <a:off x="809301" y="2684470"/>
            <a:ext cx="7112186" cy="133607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2 - O exemplo a seguir mostra como configurar uma VLAN na porta de </a:t>
            </a:r>
            <a:r>
              <a:rPr lang="pt-BR" sz="1200" b="1" dirty="0" err="1">
                <a:latin typeface="Consolas" panose="020B0609020204030204" pitchFamily="49" charset="0"/>
              </a:rPr>
              <a:t>Uplink</a:t>
            </a:r>
            <a:r>
              <a:rPr lang="pt-BR" sz="1200" b="1" dirty="0">
                <a:latin typeface="Consolas" panose="020B0609020204030204" pitchFamily="49" charset="0"/>
              </a:rPr>
              <a:t>.</a:t>
            </a:r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xgei-1/1/1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ZXAN(config-if-xgei-1/1/1)#switchport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tag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ZXAN(config-if-xgei-1/1/1)#no shutdown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ZXAN(config-if-xgei-1/1/1)#exit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0" name="Espaço Reservado para Conteúdo 8">
            <a:extLst>
              <a:ext uri="{FF2B5EF4-FFF2-40B4-BE49-F238E27FC236}">
                <a16:creationId xmlns:a16="http://schemas.microsoft.com/office/drawing/2014/main" id="{713FE714-909F-4D7D-86B4-E73C2998B2BC}"/>
              </a:ext>
            </a:extLst>
          </p:cNvPr>
          <p:cNvSpPr txBox="1">
            <a:spLocks/>
          </p:cNvSpPr>
          <p:nvPr/>
        </p:nvSpPr>
        <p:spPr>
          <a:xfrm>
            <a:off x="809301" y="4058325"/>
            <a:ext cx="7112186" cy="101143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3 - O exemplo a seguir mostra como configurar uma porta de serviço VLAN no modo de configuração da interface </a:t>
            </a:r>
            <a:r>
              <a:rPr lang="pt-BR" sz="1200" b="1" dirty="0" err="1">
                <a:latin typeface="Consolas" panose="020B0609020204030204" pitchFamily="49" charset="0"/>
              </a:rPr>
              <a:t>Vport</a:t>
            </a:r>
            <a:r>
              <a:rPr lang="pt-BR" sz="1200" b="1" dirty="0"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vport-1/3/1.1:1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ZXAN(config-if-vport-1/3/1.1:2)#service-port 1 user-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2" name="Espaço Reservado para Conteúdo 8">
            <a:extLst>
              <a:ext uri="{FF2B5EF4-FFF2-40B4-BE49-F238E27FC236}">
                <a16:creationId xmlns:a16="http://schemas.microsoft.com/office/drawing/2014/main" id="{770821A7-FB9C-44F0-97BE-81711F6BB26A}"/>
              </a:ext>
            </a:extLst>
          </p:cNvPr>
          <p:cNvSpPr txBox="1">
            <a:spLocks/>
          </p:cNvSpPr>
          <p:nvPr/>
        </p:nvSpPr>
        <p:spPr>
          <a:xfrm>
            <a:off x="809301" y="5120791"/>
            <a:ext cx="7112186" cy="126206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4 - configurar um canal de serviço.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ZXAN(config)#pon-onu-mng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)#service HSI </a:t>
            </a:r>
            <a:r>
              <a:rPr lang="en-US" sz="1000" dirty="0" err="1">
                <a:latin typeface="Consolas" panose="020B0609020204030204" pitchFamily="49" charset="0"/>
              </a:rPr>
              <a:t>gemport</a:t>
            </a:r>
            <a:r>
              <a:rPr lang="en-US" sz="1000" dirty="0">
                <a:latin typeface="Consolas" panose="020B0609020204030204" pitchFamily="49" charset="0"/>
              </a:rPr>
              <a:t> 1 cos 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dirty="0" err="1">
                <a:latin typeface="Consolas" panose="020B0609020204030204" pitchFamily="49" charset="0"/>
              </a:rPr>
              <a:t>wan-ip</a:t>
            </a:r>
            <a:r>
              <a:rPr lang="pt-BR" sz="1000" dirty="0">
                <a:latin typeface="Consolas" panose="020B0609020204030204" pitchFamily="49" charset="0"/>
              </a:rPr>
              <a:t> 1 ipv4  </a:t>
            </a:r>
            <a:r>
              <a:rPr lang="pt-BR" sz="1000" dirty="0" err="1">
                <a:latin typeface="Consolas" panose="020B0609020204030204" pitchFamily="49" charset="0"/>
              </a:rPr>
              <a:t>mode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dirty="0" err="1">
                <a:latin typeface="Consolas" panose="020B0609020204030204" pitchFamily="49" charset="0"/>
              </a:rPr>
              <a:t>pppoe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dirty="0" err="1">
                <a:latin typeface="Consolas" panose="020B0609020204030204" pitchFamily="49" charset="0"/>
              </a:rPr>
              <a:t>username</a:t>
            </a:r>
            <a:r>
              <a:rPr lang="pt-BR" sz="1000" dirty="0">
                <a:latin typeface="Consolas" panose="020B0609020204030204" pitchFamily="49" charset="0"/>
              </a:rPr>
              <a:t> teste </a:t>
            </a:r>
            <a:r>
              <a:rPr lang="pt-BR" sz="1000" dirty="0" err="1">
                <a:latin typeface="Consolas" panose="020B0609020204030204" pitchFamily="49" charset="0"/>
              </a:rPr>
              <a:t>password</a:t>
            </a:r>
            <a:r>
              <a:rPr lang="pt-BR" sz="1000" dirty="0">
                <a:latin typeface="Consolas" panose="020B0609020204030204" pitchFamily="49" charset="0"/>
              </a:rPr>
              <a:t> teste </a:t>
            </a:r>
            <a:r>
              <a:rPr lang="pt-BR" sz="1000" dirty="0" err="1">
                <a:latin typeface="Consolas" panose="020B0609020204030204" pitchFamily="49" charset="0"/>
              </a:rPr>
              <a:t>vlan</a:t>
            </a:r>
            <a:r>
              <a:rPr lang="pt-BR" sz="1000" dirty="0">
                <a:latin typeface="Consolas" panose="020B0609020204030204" pitchFamily="49" charset="0"/>
              </a:rPr>
              <a:t>-profile 1000 host 1 </a:t>
            </a:r>
          </a:p>
          <a:p>
            <a:endParaRPr lang="en-US" sz="1000" dirty="0">
              <a:latin typeface="Consolas" panose="020B0609020204030204" pitchFamily="49" charset="0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graphicFrame>
        <p:nvGraphicFramePr>
          <p:cNvPr id="29" name="Tabela 28">
            <a:extLst>
              <a:ext uri="{FF2B5EF4-FFF2-40B4-BE49-F238E27FC236}">
                <a16:creationId xmlns:a16="http://schemas.microsoft.com/office/drawing/2014/main" id="{A4C29743-352A-40E8-B9C4-32773CA2583D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124111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mng_eth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interface gei-1/</a:t>
                      </a:r>
                      <a:r>
                        <a:rPr lang="pt-BR" sz="1600" b="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SLOT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/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PORTA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92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protocol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routing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Espaço Reservado para Conteúdo 8">
            <a:extLst>
              <a:ext uri="{FF2B5EF4-FFF2-40B4-BE49-F238E27FC236}">
                <a16:creationId xmlns:a16="http://schemas.microsoft.com/office/drawing/2014/main" id="{DDC803BC-417A-4389-B7A6-171F6D44E8DD}"/>
              </a:ext>
            </a:extLst>
          </p:cNvPr>
          <p:cNvSpPr txBox="1">
            <a:spLocks/>
          </p:cNvSpPr>
          <p:nvPr/>
        </p:nvSpPr>
        <p:spPr>
          <a:xfrm>
            <a:off x="809301" y="906457"/>
            <a:ext cx="7112186" cy="174084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1- O exemplo a seguir mostra como configurar o T-CONT no modo de interface </a:t>
            </a:r>
            <a:r>
              <a:rPr lang="en-US" sz="1000" dirty="0">
                <a:latin typeface="Consolas" panose="020B0609020204030204" pitchFamily="49" charset="0"/>
              </a:rPr>
              <a:t>ZXAN(config)#interface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-mode manual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 profile 1G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ZXAN(config-if-gpon_onu-1/3/1:1)#gemport 1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 1 map-type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 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-map 1 1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31032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39C857-F00B-4B7F-AFDA-1D4450EFD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Provisionando serviços na </a:t>
            </a:r>
            <a:r>
              <a:rPr lang="pt-BR" dirty="0" err="1"/>
              <a:t>onu</a:t>
            </a:r>
            <a:r>
              <a:rPr lang="pt-BR" dirty="0"/>
              <a:t> no modo </a:t>
            </a:r>
            <a:r>
              <a:rPr lang="pt-BR" dirty="0" err="1"/>
              <a:t>dhcp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796E485-D01A-46ED-A852-F33D4E6069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71A9C51-27DC-49BC-83A4-35EE547483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52</a:t>
            </a:fld>
            <a:endParaRPr lang="pt-BR"/>
          </a:p>
        </p:txBody>
      </p:sp>
      <p:sp>
        <p:nvSpPr>
          <p:cNvPr id="18" name="Espaço Reservado para Conteúdo 8">
            <a:extLst>
              <a:ext uri="{FF2B5EF4-FFF2-40B4-BE49-F238E27FC236}">
                <a16:creationId xmlns:a16="http://schemas.microsoft.com/office/drawing/2014/main" id="{5B61A267-AB60-4FFD-AF9E-6057B1AFC5E4}"/>
              </a:ext>
            </a:extLst>
          </p:cNvPr>
          <p:cNvSpPr txBox="1">
            <a:spLocks/>
          </p:cNvSpPr>
          <p:nvPr/>
        </p:nvSpPr>
        <p:spPr>
          <a:xfrm>
            <a:off x="809301" y="2690191"/>
            <a:ext cx="7112186" cy="1357176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2 - O exemplo a seguir mostra como configurar uma VLAN na porta de </a:t>
            </a:r>
            <a:r>
              <a:rPr lang="pt-BR" sz="1200" b="1" dirty="0" err="1">
                <a:latin typeface="Consolas" panose="020B0609020204030204" pitchFamily="49" charset="0"/>
              </a:rPr>
              <a:t>uplink</a:t>
            </a:r>
            <a:r>
              <a:rPr lang="pt-BR" sz="1200" b="1" dirty="0">
                <a:latin typeface="Consolas" panose="020B0609020204030204" pitchFamily="49" charset="0"/>
              </a:rPr>
              <a:t>.</a:t>
            </a:r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xgei-1/1/1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ZXAN(config-if-xgei-1/1/1)#switchport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tag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ZXAN(config-if-xgei-1/1/1)#no shutdown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ZXAN(config-if-xgei-1/1/1)#exit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0" name="Espaço Reservado para Conteúdo 8">
            <a:extLst>
              <a:ext uri="{FF2B5EF4-FFF2-40B4-BE49-F238E27FC236}">
                <a16:creationId xmlns:a16="http://schemas.microsoft.com/office/drawing/2014/main" id="{713FE714-909F-4D7D-86B4-E73C2998B2BC}"/>
              </a:ext>
            </a:extLst>
          </p:cNvPr>
          <p:cNvSpPr txBox="1">
            <a:spLocks/>
          </p:cNvSpPr>
          <p:nvPr/>
        </p:nvSpPr>
        <p:spPr>
          <a:xfrm>
            <a:off x="809301" y="4078363"/>
            <a:ext cx="7112186" cy="998179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3 - O exemplo a seguir mostra como configurar uma porta de serviço VLAN no modo de configuração da interface </a:t>
            </a:r>
            <a:r>
              <a:rPr lang="pt-BR" sz="1200" b="1" dirty="0" err="1">
                <a:latin typeface="Consolas" panose="020B0609020204030204" pitchFamily="49" charset="0"/>
              </a:rPr>
              <a:t>Vport</a:t>
            </a:r>
            <a:r>
              <a:rPr lang="pt-BR" sz="1200" b="1" dirty="0"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ZXAN(config)#interface vport-1/3/1.1:1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ZXAN(config-if-vport-1/3/1.1:2)#service-port 1 user-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sp>
        <p:nvSpPr>
          <p:cNvPr id="22" name="Espaço Reservado para Conteúdo 8">
            <a:extLst>
              <a:ext uri="{FF2B5EF4-FFF2-40B4-BE49-F238E27FC236}">
                <a16:creationId xmlns:a16="http://schemas.microsoft.com/office/drawing/2014/main" id="{770821A7-FB9C-44F0-97BE-81711F6BB26A}"/>
              </a:ext>
            </a:extLst>
          </p:cNvPr>
          <p:cNvSpPr txBox="1">
            <a:spLocks/>
          </p:cNvSpPr>
          <p:nvPr/>
        </p:nvSpPr>
        <p:spPr>
          <a:xfrm>
            <a:off x="809301" y="5120790"/>
            <a:ext cx="7112186" cy="127531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4 -configurar um canal de serviço no modo de gerenciamento remoto da ONU</a:t>
            </a:r>
            <a:r>
              <a:rPr lang="pt-BR" sz="1000" dirty="0">
                <a:latin typeface="Consolas" panose="020B0609020204030204" pitchFamily="49" charset="0"/>
              </a:rPr>
              <a:t>: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ZXAN(config)#pon-onu-mng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)#service HSI </a:t>
            </a:r>
            <a:r>
              <a:rPr lang="en-US" sz="1000" dirty="0" err="1">
                <a:latin typeface="Consolas" panose="020B0609020204030204" pitchFamily="49" charset="0"/>
              </a:rPr>
              <a:t>gemport</a:t>
            </a:r>
            <a:r>
              <a:rPr lang="en-US" sz="1000" dirty="0">
                <a:latin typeface="Consolas" panose="020B0609020204030204" pitchFamily="49" charset="0"/>
              </a:rPr>
              <a:t> 1 cos 0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b="1" dirty="0" err="1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wan</a:t>
            </a:r>
            <a:r>
              <a:rPr lang="pt-BR" sz="1000" dirty="0" err="1">
                <a:latin typeface="Consolas" panose="020B0609020204030204" pitchFamily="49" charset="0"/>
              </a:rPr>
              <a:t>-</a:t>
            </a:r>
            <a:r>
              <a:rPr lang="pt-BR" sz="1000" b="1" dirty="0" err="1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ip</a:t>
            </a:r>
            <a:r>
              <a:rPr lang="pt-BR" sz="1000" b="1" dirty="0">
                <a:solidFill>
                  <a:srgbClr val="FF0000"/>
                </a:solidFill>
                <a:effectLst/>
                <a:latin typeface="Consolas" panose="020B0609020204030204" pitchFamily="49" charset="0"/>
              </a:rPr>
              <a:t> ipv4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dirty="0" err="1">
                <a:latin typeface="Consolas" panose="020B0609020204030204" pitchFamily="49" charset="0"/>
              </a:rPr>
              <a:t>mode</a:t>
            </a:r>
            <a:r>
              <a:rPr lang="pt-BR" sz="1000" dirty="0">
                <a:latin typeface="Consolas" panose="020B0609020204030204" pitchFamily="49" charset="0"/>
              </a:rPr>
              <a:t> </a:t>
            </a:r>
            <a:r>
              <a:rPr lang="pt-BR" sz="1000" dirty="0" err="1">
                <a:latin typeface="Consolas" panose="020B0609020204030204" pitchFamily="49" charset="0"/>
              </a:rPr>
              <a:t>dhcp</a:t>
            </a:r>
            <a:r>
              <a:rPr lang="pt-BR" sz="1000" dirty="0">
                <a:latin typeface="Consolas" panose="020B0609020204030204" pitchFamily="49" charset="0"/>
              </a:rPr>
              <a:t> i </a:t>
            </a:r>
            <a:r>
              <a:rPr lang="pt-BR" sz="1000" dirty="0" err="1">
                <a:latin typeface="Consolas" panose="020B0609020204030204" pitchFamily="49" charset="0"/>
              </a:rPr>
              <a:t>vlan</a:t>
            </a:r>
            <a:r>
              <a:rPr lang="pt-BR" sz="1000" dirty="0">
                <a:latin typeface="Consolas" panose="020B0609020204030204" pitchFamily="49" charset="0"/>
              </a:rPr>
              <a:t>-profile 1000 host 1 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</a:t>
            </a:r>
            <a:r>
              <a:rPr lang="en-US" sz="1000" dirty="0" err="1">
                <a:latin typeface="Consolas" panose="020B0609020204030204" pitchFamily="49" charset="0"/>
              </a:rPr>
              <a:t>gpon</a:t>
            </a:r>
            <a:r>
              <a:rPr lang="en-US" sz="1000" dirty="0">
                <a:latin typeface="Consolas" panose="020B0609020204030204" pitchFamily="49" charset="0"/>
              </a:rPr>
              <a:t>-</a:t>
            </a:r>
            <a:r>
              <a:rPr lang="en-US" sz="1000" dirty="0" err="1">
                <a:latin typeface="Consolas" panose="020B0609020204030204" pitchFamily="49" charset="0"/>
              </a:rPr>
              <a:t>onu-mng</a:t>
            </a:r>
            <a:r>
              <a:rPr lang="en-US" sz="1000" dirty="0">
                <a:latin typeface="Consolas" panose="020B0609020204030204" pitchFamily="49" charset="0"/>
              </a:rPr>
              <a:t>)#end</a:t>
            </a: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  <p:graphicFrame>
        <p:nvGraphicFramePr>
          <p:cNvPr id="29" name="Tabela 28">
            <a:extLst>
              <a:ext uri="{FF2B5EF4-FFF2-40B4-BE49-F238E27FC236}">
                <a16:creationId xmlns:a16="http://schemas.microsoft.com/office/drawing/2014/main" id="{A4C29743-352A-40E8-B9C4-32773CA2583D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124111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mng_eth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interface gei-1/</a:t>
                      </a:r>
                      <a:r>
                        <a:rPr lang="pt-BR" sz="1600" b="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SLOT</a:t>
                      </a:r>
                      <a:r>
                        <a:rPr lang="pt-BR" sz="1600" dirty="0">
                          <a:latin typeface="Foco Corp" panose="020B0504050202020203"/>
                        </a:rPr>
                        <a:t>/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PORTA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92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interface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vlan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i="1" dirty="0">
                          <a:solidFill>
                            <a:srgbClr val="FF0000"/>
                          </a:solidFill>
                          <a:latin typeface="Foco Corp" panose="020B0504050202020203"/>
                        </a:rPr>
                        <a:t>VLANID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ip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protocol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routing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Espaço Reservado para Conteúdo 8">
            <a:extLst>
              <a:ext uri="{FF2B5EF4-FFF2-40B4-BE49-F238E27FC236}">
                <a16:creationId xmlns:a16="http://schemas.microsoft.com/office/drawing/2014/main" id="{6A41A314-0934-489A-88E7-442757D5D5D0}"/>
              </a:ext>
            </a:extLst>
          </p:cNvPr>
          <p:cNvSpPr txBox="1">
            <a:spLocks/>
          </p:cNvSpPr>
          <p:nvPr/>
        </p:nvSpPr>
        <p:spPr>
          <a:xfrm>
            <a:off x="791960" y="913594"/>
            <a:ext cx="7112186" cy="174084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b="1" dirty="0">
                <a:latin typeface="Consolas" panose="020B0609020204030204" pitchFamily="49" charset="0"/>
              </a:rPr>
              <a:t>1- O exemplo a seguir mostra como configurar o T-CONT no modo de interface </a:t>
            </a:r>
            <a:r>
              <a:rPr lang="en-US" sz="1000" dirty="0">
                <a:latin typeface="Consolas" panose="020B0609020204030204" pitchFamily="49" charset="0"/>
              </a:rPr>
              <a:t>ZXAN(config)#interface gpon_onu-1/3/1:1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-mode manual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 profile 1G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ZXAN(config-if-gpon_onu-1/3/1:1)#gemport 1 </a:t>
            </a:r>
            <a:r>
              <a:rPr lang="en-US" sz="1000" dirty="0" err="1">
                <a:latin typeface="Consolas" panose="020B0609020204030204" pitchFamily="49" charset="0"/>
              </a:rPr>
              <a:t>tcont</a:t>
            </a:r>
            <a:r>
              <a:rPr lang="en-US" sz="1000" dirty="0">
                <a:latin typeface="Consolas" panose="020B0609020204030204" pitchFamily="49" charset="0"/>
              </a:rPr>
              <a:t> 1</a:t>
            </a:r>
          </a:p>
          <a:p>
            <a:r>
              <a:rPr lang="en-US" sz="1000" dirty="0">
                <a:latin typeface="Consolas" panose="020B0609020204030204" pitchFamily="49" charset="0"/>
              </a:rPr>
              <a:t>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 1 map-type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endParaRPr lang="en-US" sz="1000" dirty="0">
              <a:latin typeface="Consolas" panose="020B0609020204030204" pitchFamily="49" charset="0"/>
            </a:endParaRPr>
          </a:p>
          <a:p>
            <a:r>
              <a:rPr lang="en-US" sz="1000" dirty="0">
                <a:latin typeface="Consolas" panose="020B0609020204030204" pitchFamily="49" charset="0"/>
              </a:rPr>
              <a:t> ZXAN(config-if-gpon_onu-1/3/1:1)# </a:t>
            </a:r>
            <a:r>
              <a:rPr lang="en-US" sz="1000" dirty="0" err="1">
                <a:latin typeface="Consolas" panose="020B0609020204030204" pitchFamily="49" charset="0"/>
              </a:rPr>
              <a:t>vport</a:t>
            </a:r>
            <a:r>
              <a:rPr lang="en-US" sz="1000" dirty="0">
                <a:latin typeface="Consolas" panose="020B0609020204030204" pitchFamily="49" charset="0"/>
              </a:rPr>
              <a:t>-map 1 1 </a:t>
            </a:r>
            <a:r>
              <a:rPr lang="en-US" sz="1000" dirty="0" err="1">
                <a:latin typeface="Consolas" panose="020B0609020204030204" pitchFamily="49" charset="0"/>
              </a:rPr>
              <a:t>vlan</a:t>
            </a:r>
            <a:r>
              <a:rPr lang="en-US" sz="1000" dirty="0">
                <a:latin typeface="Consolas" panose="020B0609020204030204" pitchFamily="49" charset="0"/>
              </a:rPr>
              <a:t> 1000</a:t>
            </a:r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  <a:p>
            <a:endParaRPr 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79577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Backup da </a:t>
            </a:r>
            <a:r>
              <a:rPr lang="pt-BR" dirty="0" err="1"/>
              <a:t>olt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53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1"/>
            <a:ext cx="7272599" cy="1097324"/>
          </a:xfrm>
        </p:spPr>
        <p:txBody>
          <a:bodyPr>
            <a:normAutofit/>
          </a:bodyPr>
          <a:lstStyle/>
          <a:p>
            <a:r>
              <a:rPr lang="pt-BR" dirty="0"/>
              <a:t>Para salvar as configurações de sua </a:t>
            </a:r>
            <a:r>
              <a:rPr lang="pt-BR" dirty="0" err="1"/>
              <a:t>olt</a:t>
            </a:r>
            <a:r>
              <a:rPr lang="pt-BR" dirty="0"/>
              <a:t>, abaixo apresentamos o comando para </a:t>
            </a:r>
            <a:r>
              <a:rPr lang="pt-BR" dirty="0" err="1"/>
              <a:t>write</a:t>
            </a:r>
            <a:r>
              <a:rPr lang="pt-BR" dirty="0"/>
              <a:t> 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957751"/>
            <a:ext cx="7199999" cy="387485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pt-BR" sz="1200" dirty="0">
                <a:latin typeface="Consolas" panose="020B0609020204030204" pitchFamily="49" charset="0"/>
              </a:rPr>
              <a:t>Execute o comando de gravação.</a:t>
            </a:r>
          </a:p>
          <a:p>
            <a:pPr marL="571500" indent="-342900">
              <a:buFontTx/>
              <a:buChar char="►"/>
            </a:pPr>
            <a:r>
              <a:rPr lang="pt-BR" sz="1200" dirty="0">
                <a:latin typeface="Consolas" panose="020B0609020204030204" pitchFamily="49" charset="0"/>
              </a:rPr>
              <a:t>Configure o servidor FTP.</a:t>
            </a:r>
          </a:p>
          <a:p>
            <a:pPr marL="571500" indent="-342900">
              <a:buFontTx/>
              <a:buChar char="►"/>
            </a:pPr>
            <a:r>
              <a:rPr lang="pt-BR" sz="1200" dirty="0">
                <a:latin typeface="Consolas" panose="020B0609020204030204" pitchFamily="49" charset="0"/>
              </a:rPr>
              <a:t>Execute o comando </a:t>
            </a:r>
            <a:r>
              <a:rPr lang="pt-BR" sz="1200" dirty="0" err="1">
                <a:latin typeface="Consolas" panose="020B0609020204030204" pitchFamily="49" charset="0"/>
              </a:rPr>
              <a:t>copy</a:t>
            </a:r>
            <a:r>
              <a:rPr lang="pt-BR" sz="1200" dirty="0">
                <a:latin typeface="Consolas" panose="020B0609020204030204" pitchFamily="49" charset="0"/>
              </a:rPr>
              <a:t> </a:t>
            </a:r>
            <a:r>
              <a:rPr lang="pt-BR" sz="1200" dirty="0" err="1">
                <a:latin typeface="Consolas" panose="020B0609020204030204" pitchFamily="49" charset="0"/>
              </a:rPr>
              <a:t>ftp</a:t>
            </a:r>
            <a:r>
              <a:rPr lang="pt-BR" sz="1200" dirty="0">
                <a:latin typeface="Consolas" panose="020B0609020204030204" pitchFamily="49" charset="0"/>
              </a:rPr>
              <a:t> para fazer upload dos arquivos de configuração (datadisk0 / DATA0 / startrun.dat).</a:t>
            </a:r>
            <a:r>
              <a:rPr lang="en-US" sz="1200" dirty="0">
                <a:latin typeface="Consolas" panose="020B0609020204030204" pitchFamily="49" charset="0"/>
              </a:rPr>
              <a:t>.*************************************************************************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ZTE-C610#copy ftp root:  /datadisk0/DATA0/startrun.dat </a:t>
            </a:r>
            <a:r>
              <a:rPr lang="en-US" sz="1200" dirty="0">
                <a:latin typeface="Consolas" panose="020B0609020204030204" pitchFamily="49" charset="0"/>
                <a:hlinkClick r:id="rId2"/>
              </a:rPr>
              <a:t>//10.0.250.253/</a:t>
            </a:r>
            <a:r>
              <a:rPr lang="en-US" sz="1200" dirty="0" err="1">
                <a:latin typeface="Consolas" panose="020B0609020204030204" pitchFamily="49" charset="0"/>
                <a:hlinkClick r:id="rId2"/>
              </a:rPr>
              <a:t>startrun.dat@teste:teste</a:t>
            </a:r>
            <a:endParaRPr lang="en-US" sz="1200"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>
                <a:latin typeface="Consolas" panose="020B0609020204030204" pitchFamily="49" charset="0"/>
              </a:rPr>
              <a:t>Connect </a:t>
            </a:r>
            <a:r>
              <a:rPr lang="en-US" sz="1200" dirty="0">
                <a:latin typeface="Consolas" panose="020B0609020204030204" pitchFamily="49" charset="0"/>
              </a:rPr>
              <a:t>successfully! Start copying file100% completed  00:00:00Put file successfully! Sent 14951 bytes!ZTE-C610#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8DFE6C9-D08C-4483-B9C7-EFB4DB7E457B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0" name="Grupo 95">
              <a:extLst>
                <a:ext uri="{FF2B5EF4-FFF2-40B4-BE49-F238E27FC236}">
                  <a16:creationId xmlns:a16="http://schemas.microsoft.com/office/drawing/2014/main" id="{FA1B67D0-8CFA-487F-837E-189CF1618BFB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FD1B2C4-CBD4-41EE-97D0-CC6D438729D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6" name="Hexágono 1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3E768F8-3815-4D7A-905B-8DE94FF519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2" name="Grupo 95">
              <a:extLst>
                <a:ext uri="{FF2B5EF4-FFF2-40B4-BE49-F238E27FC236}">
                  <a16:creationId xmlns:a16="http://schemas.microsoft.com/office/drawing/2014/main" id="{383375FF-5600-454F-B50D-A6B35B426060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C7B57AA-196B-46BC-9946-503873D485F6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4" name="Hexágono 1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F281E13B-7382-443A-A07A-10532F09B8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B027A9B-E1DF-4813-8251-E0B9F57F8C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810963"/>
              </p:ext>
            </p:extLst>
          </p:nvPr>
        </p:nvGraphicFramePr>
        <p:xfrm>
          <a:off x="8269542" y="60300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slotno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rackno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shelfno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temperature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detail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 power board shelf 1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579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Salvar as configurações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54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1"/>
            <a:ext cx="7272599" cy="1097324"/>
          </a:xfrm>
        </p:spPr>
        <p:txBody>
          <a:bodyPr>
            <a:normAutofit/>
          </a:bodyPr>
          <a:lstStyle/>
          <a:p>
            <a:r>
              <a:rPr lang="pt-BR" dirty="0"/>
              <a:t>Para salvar as configurações de sua </a:t>
            </a:r>
            <a:r>
              <a:rPr lang="pt-BR" dirty="0" err="1"/>
              <a:t>olt</a:t>
            </a:r>
            <a:r>
              <a:rPr lang="pt-BR" dirty="0"/>
              <a:t>, abaixo apresentamos o comando para </a:t>
            </a:r>
            <a:r>
              <a:rPr lang="pt-BR" dirty="0" err="1"/>
              <a:t>write</a:t>
            </a:r>
            <a:r>
              <a:rPr lang="pt-BR" dirty="0"/>
              <a:t> 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957751"/>
            <a:ext cx="7199999" cy="387485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ZTE-C610#write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Write DB OK!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Building configuration...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.[OK].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ZTE-C610#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latin typeface="Consolas" panose="020B0609020204030204" pitchFamily="49" charset="0"/>
              </a:rPr>
              <a:t>.*************************************************************************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endParaRPr lang="en-US" sz="1200" dirty="0">
              <a:latin typeface="Consolas" panose="020B0609020204030204" pitchFamily="49" charset="0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8DFE6C9-D08C-4483-B9C7-EFB4DB7E457B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0" name="Grupo 95">
              <a:extLst>
                <a:ext uri="{FF2B5EF4-FFF2-40B4-BE49-F238E27FC236}">
                  <a16:creationId xmlns:a16="http://schemas.microsoft.com/office/drawing/2014/main" id="{FA1B67D0-8CFA-487F-837E-189CF1618BFB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FD1B2C4-CBD4-41EE-97D0-CC6D438729D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6" name="Hexágono 1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43E768F8-3815-4D7A-905B-8DE94FF519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2" name="Grupo 95">
              <a:extLst>
                <a:ext uri="{FF2B5EF4-FFF2-40B4-BE49-F238E27FC236}">
                  <a16:creationId xmlns:a16="http://schemas.microsoft.com/office/drawing/2014/main" id="{383375FF-5600-454F-B50D-A6B35B426060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C7B57AA-196B-46BC-9946-503873D485F6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4" name="Hexágono 13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F281E13B-7382-443A-A07A-10532F09B8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B027A9B-E1DF-4813-8251-E0B9F57F8C53}"/>
              </a:ext>
            </a:extLst>
          </p:cNvPr>
          <p:cNvGraphicFramePr>
            <a:graphicFrameLocks noGrp="1"/>
          </p:cNvGraphicFramePr>
          <p:nvPr/>
        </p:nvGraphicFramePr>
        <p:xfrm>
          <a:off x="8269542" y="603000"/>
          <a:ext cx="377240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600" b="1" dirty="0">
                          <a:latin typeface="Foco Corp" panose="020B0504050202020203"/>
                        </a:rPr>
                        <a:t>Comandos relacionados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slotno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956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rackno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show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card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shelfno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ZXAN# show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temperature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detail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ZXAN# </a:t>
                      </a:r>
                      <a:r>
                        <a:rPr lang="en-US" sz="1600" dirty="0">
                          <a:latin typeface="Foco Corp" panose="020B0504050202020203"/>
                        </a:rPr>
                        <a:t>show  power board shelf 1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0108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6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737945" y="1516113"/>
            <a:ext cx="2764147" cy="298800"/>
          </a:xfrm>
          <a:prstGeom prst="rect">
            <a:avLst/>
          </a:prstGeom>
          <a:solidFill>
            <a:srgbClr val="D0E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13556" y="1503876"/>
            <a:ext cx="265348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5BAB"/>
              </a:buClr>
              <a:buSzPct val="80000"/>
            </a:pPr>
            <a:r>
              <a:rPr lang="en-US" altLang="zh-CN" sz="1400" dirty="0">
                <a:solidFill>
                  <a:srgbClr val="575757"/>
                </a:solidFill>
                <a:latin typeface="Calibri" panose="020F0502020204030204"/>
                <a:ea typeface="宋体" panose="02010600030101010101" pitchFamily="2" charset="-122"/>
              </a:rPr>
              <a:t>1 - 16: GPON ports </a:t>
            </a:r>
            <a:endParaRPr lang="zh-CN" altLang="en-US" sz="1400" dirty="0">
              <a:solidFill>
                <a:srgbClr val="575757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2523407" y="1658347"/>
            <a:ext cx="291600" cy="0"/>
          </a:xfrm>
          <a:prstGeom prst="line">
            <a:avLst/>
          </a:prstGeom>
          <a:ln w="50800">
            <a:solidFill>
              <a:srgbClr val="D0E3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右大括号 32"/>
          <p:cNvSpPr/>
          <p:nvPr/>
        </p:nvSpPr>
        <p:spPr>
          <a:xfrm>
            <a:off x="2041632" y="2374924"/>
            <a:ext cx="230587" cy="1673115"/>
          </a:xfrm>
          <a:prstGeom prst="rightBrace">
            <a:avLst>
              <a:gd name="adj1" fmla="val 8333"/>
              <a:gd name="adj2" fmla="val 50340"/>
            </a:avLst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008ED3"/>
              </a:solidFill>
              <a:latin typeface="Calibri"/>
              <a:ea typeface="宋体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rot="5400000" flipH="1" flipV="1">
            <a:off x="1599120" y="2448307"/>
            <a:ext cx="1565588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35" name="直接连接符 34"/>
          <p:cNvCxnSpPr/>
          <p:nvPr/>
        </p:nvCxnSpPr>
        <p:spPr>
          <a:xfrm>
            <a:off x="2381916" y="1665513"/>
            <a:ext cx="287293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36" name="直接连接符 35"/>
          <p:cNvCxnSpPr/>
          <p:nvPr/>
        </p:nvCxnSpPr>
        <p:spPr>
          <a:xfrm>
            <a:off x="2268708" y="3231101"/>
            <a:ext cx="123513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5594DF51-C538-49F1-9DF6-C2FA8223F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GPON </a:t>
            </a:r>
            <a:r>
              <a:rPr lang="pt-BR" dirty="0" err="1"/>
              <a:t>Card</a:t>
            </a:r>
            <a:r>
              <a:rPr lang="pt-BR" dirty="0"/>
              <a:t> – GFGH</a:t>
            </a: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Conteúdo Confidencial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6BF56980-185D-4E44-81DE-A859C7E7ECBB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9" name="Grupo 95">
              <a:extLst>
                <a:ext uri="{FF2B5EF4-FFF2-40B4-BE49-F238E27FC236}">
                  <a16:creationId xmlns:a16="http://schemas.microsoft.com/office/drawing/2014/main" id="{765C0419-6447-4309-B4DD-24BFD4F084DE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7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88C24F73-D7CE-45EB-AC1B-DD18243198D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8" name="Hexágono 3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CD683CE-FC65-46F7-90E9-B219DCE74E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0" name="Grupo 95">
              <a:extLst>
                <a:ext uri="{FF2B5EF4-FFF2-40B4-BE49-F238E27FC236}">
                  <a16:creationId xmlns:a16="http://schemas.microsoft.com/office/drawing/2014/main" id="{A5B3AE54-F07B-4A9D-A50A-391BB8A3CB9C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7AEDE6C-65ED-4DAB-93FD-78EEEFCE8F9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2" name="Hexágono 3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AB64E62-67D6-4B09-8380-5CC035C642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EAE6839-7636-4D95-90E8-18AD3ECA8649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60350" y="2792881"/>
            <a:ext cx="3291167" cy="40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Yellow">
            <a:extLst>
              <a:ext uri="{FF2B5EF4-FFF2-40B4-BE49-F238E27FC236}">
                <a16:creationId xmlns:a16="http://schemas.microsoft.com/office/drawing/2014/main" id="{C9B716FD-F211-410F-9CAC-D964BDE8FE22}"/>
              </a:ext>
            </a:extLst>
          </p:cNvPr>
          <p:cNvSpPr/>
          <p:nvPr/>
        </p:nvSpPr>
        <p:spPr bwMode="auto">
          <a:xfrm>
            <a:off x="3089113" y="2847598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Yellow">
            <a:extLst>
              <a:ext uri="{FF2B5EF4-FFF2-40B4-BE49-F238E27FC236}">
                <a16:creationId xmlns:a16="http://schemas.microsoft.com/office/drawing/2014/main" id="{9F286946-10A2-44CE-91FC-D4C947EBC831}"/>
              </a:ext>
            </a:extLst>
          </p:cNvPr>
          <p:cNvSpPr/>
          <p:nvPr/>
        </p:nvSpPr>
        <p:spPr bwMode="auto">
          <a:xfrm>
            <a:off x="5926319" y="2847599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矩形 156">
            <a:extLst>
              <a:ext uri="{FF2B5EF4-FFF2-40B4-BE49-F238E27FC236}">
                <a16:creationId xmlns:a16="http://schemas.microsoft.com/office/drawing/2014/main" id="{CFC34C51-8E1F-438B-8C85-FE507E308A6D}"/>
              </a:ext>
            </a:extLst>
          </p:cNvPr>
          <p:cNvSpPr/>
          <p:nvPr/>
        </p:nvSpPr>
        <p:spPr>
          <a:xfrm>
            <a:off x="3132236" y="3210792"/>
            <a:ext cx="2332105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16 GPON ports(SFP) per card</a:t>
            </a:r>
          </a:p>
          <a:p>
            <a:pPr marL="108000" lvl="0" indent="-108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Up to 1:128 split ratio</a:t>
            </a:r>
          </a:p>
        </p:txBody>
      </p:sp>
      <p:sp>
        <p:nvSpPr>
          <p:cNvPr id="5" name="TextBox 51">
            <a:extLst>
              <a:ext uri="{FF2B5EF4-FFF2-40B4-BE49-F238E27FC236}">
                <a16:creationId xmlns:a16="http://schemas.microsoft.com/office/drawing/2014/main" id="{281E4E83-6527-49E2-A98A-89E3A2D3492D}"/>
              </a:ext>
            </a:extLst>
          </p:cNvPr>
          <p:cNvSpPr txBox="1"/>
          <p:nvPr/>
        </p:nvSpPr>
        <p:spPr>
          <a:xfrm>
            <a:off x="3093697" y="2915867"/>
            <a:ext cx="2151881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kumimoji="0" lang="en-US" altLang="zh-CN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   </a:t>
            </a:r>
            <a:r>
              <a:rPr kumimoji="0" lang="en-US" altLang="zh-CN" sz="1200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High</a:t>
            </a:r>
            <a:r>
              <a:rPr kumimoji="0" lang="en-US" altLang="zh-CN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 </a:t>
            </a:r>
            <a:r>
              <a:rPr kumimoji="0" lang="en-US" altLang="zh-CN" sz="1200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density</a:t>
            </a:r>
          </a:p>
        </p:txBody>
      </p:sp>
      <p:sp>
        <p:nvSpPr>
          <p:cNvPr id="16" name="TextBox 70">
            <a:extLst>
              <a:ext uri="{FF2B5EF4-FFF2-40B4-BE49-F238E27FC236}">
                <a16:creationId xmlns:a16="http://schemas.microsoft.com/office/drawing/2014/main" id="{647842A0-E5BA-4409-8794-19B04464EF3A}"/>
              </a:ext>
            </a:extLst>
          </p:cNvPr>
          <p:cNvSpPr txBox="1"/>
          <p:nvPr/>
        </p:nvSpPr>
        <p:spPr>
          <a:xfrm>
            <a:off x="3061225" y="3820027"/>
            <a:ext cx="2512707" cy="285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marR="0" lvl="0" indent="-177800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kumimoji="0" lang="en-US" altLang="zh-CN" sz="1200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  </a:t>
            </a:r>
            <a:r>
              <a:rPr kumimoji="0" lang="en-US" altLang="zh-CN" sz="1200" b="1" strike="noStrike" kern="0" cap="none" spc="0" normalizeH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 </a:t>
            </a:r>
            <a:r>
              <a:rPr kumimoji="0" lang="en-US" altLang="zh-CN" sz="1200" b="1" strike="noStrike" kern="0" cap="none" spc="0" normalizeH="0" baseline="0" noProof="0" dirty="0">
                <a:ln>
                  <a:noFill/>
                </a:ln>
                <a:solidFill>
                  <a:srgbClr val="C75D1B"/>
                </a:solidFill>
                <a:effectLst/>
                <a:uLnTx/>
                <a:uFillTx/>
              </a:rPr>
              <a:t>Transmission distance</a:t>
            </a:r>
          </a:p>
        </p:txBody>
      </p:sp>
      <p:sp>
        <p:nvSpPr>
          <p:cNvPr id="23" name="矩形 157">
            <a:extLst>
              <a:ext uri="{FF2B5EF4-FFF2-40B4-BE49-F238E27FC236}">
                <a16:creationId xmlns:a16="http://schemas.microsoft.com/office/drawing/2014/main" id="{720FC043-FA2D-482E-B350-343486D0E78B}"/>
              </a:ext>
            </a:extLst>
          </p:cNvPr>
          <p:cNvSpPr/>
          <p:nvPr/>
        </p:nvSpPr>
        <p:spPr>
          <a:xfrm>
            <a:off x="3132236" y="4105362"/>
            <a:ext cx="253070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1" indent="-108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Maximum logical : 60km</a:t>
            </a:r>
          </a:p>
          <a:p>
            <a:pPr marL="108000" lvl="1" indent="-108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Maximum physical : 60km</a:t>
            </a:r>
          </a:p>
          <a:p>
            <a:pPr marL="108000" lvl="1" indent="-108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Maximum differential : 40km</a:t>
            </a:r>
          </a:p>
        </p:txBody>
      </p:sp>
      <p:sp>
        <p:nvSpPr>
          <p:cNvPr id="17" name="TextBox 71">
            <a:extLst>
              <a:ext uri="{FF2B5EF4-FFF2-40B4-BE49-F238E27FC236}">
                <a16:creationId xmlns:a16="http://schemas.microsoft.com/office/drawing/2014/main" id="{53BE7D75-138E-4B5E-8234-2A7DB7528590}"/>
              </a:ext>
            </a:extLst>
          </p:cNvPr>
          <p:cNvSpPr txBox="1"/>
          <p:nvPr/>
        </p:nvSpPr>
        <p:spPr>
          <a:xfrm>
            <a:off x="5926319" y="3170980"/>
            <a:ext cx="2227081" cy="2071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1" indent="-144000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Comply with ITU-T G.984.x &amp; G.988</a:t>
            </a:r>
          </a:p>
          <a:p>
            <a:pPr marL="144000" marR="0" lvl="1" indent="-144000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altLang="zh-CN" sz="1200" kern="0" dirty="0"/>
              <a:t>SR(</a:t>
            </a:r>
            <a:r>
              <a:rPr lang="en-GB" altLang="zh-CN" sz="1200" kern="0" dirty="0"/>
              <a:t>Status reporting</a:t>
            </a:r>
            <a:r>
              <a:rPr lang="en-US" altLang="zh-CN" sz="1200" kern="0" dirty="0"/>
              <a:t>), TM(</a:t>
            </a:r>
            <a:r>
              <a:rPr lang="en-GB" altLang="zh-CN" sz="1200" kern="0" dirty="0"/>
              <a:t>Traffic detecting</a:t>
            </a:r>
            <a:r>
              <a:rPr lang="en-US" altLang="zh-CN" sz="1200" kern="0" dirty="0"/>
              <a:t>) and hybrid modes</a:t>
            </a:r>
            <a:endParaRPr lang="fr-FR" altLang="zh-CN" sz="1200" kern="0" dirty="0"/>
          </a:p>
          <a:p>
            <a:pPr marL="144000" marR="0" lvl="1" indent="-144000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fr-FR" altLang="zh-CN" sz="1200" kern="0" dirty="0"/>
              <a:t>S</a:t>
            </a:r>
            <a:r>
              <a:rPr lang="en-US" altLang="zh-CN" sz="1200" kern="0" dirty="0"/>
              <a:t>upport AES-128 </a:t>
            </a:r>
            <a:endParaRPr lang="fr-FR" altLang="zh-CN" sz="1200" kern="0" dirty="0"/>
          </a:p>
          <a:p>
            <a:pPr marL="144000" marR="0" lvl="1" indent="-144000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fr-FR" altLang="zh-CN" sz="1200" kern="0" dirty="0"/>
              <a:t>Rogue ONU detection</a:t>
            </a:r>
          </a:p>
          <a:p>
            <a:pPr marL="144000" marR="0" lvl="1" indent="-144000" defTabSz="914400" eaLnBrk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fr-FR" altLang="zh-CN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PON </a:t>
            </a:r>
            <a:r>
              <a:rPr kumimoji="0" lang="fr-FR" altLang="zh-CN" sz="1200" b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TypeB</a:t>
            </a:r>
            <a:r>
              <a:rPr kumimoji="0" lang="fr-FR" altLang="zh-CN" sz="1200" b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protection</a:t>
            </a:r>
          </a:p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Support ALS function</a:t>
            </a:r>
          </a:p>
        </p:txBody>
      </p:sp>
      <p:sp>
        <p:nvSpPr>
          <p:cNvPr id="24" name="矩形 166">
            <a:extLst>
              <a:ext uri="{FF2B5EF4-FFF2-40B4-BE49-F238E27FC236}">
                <a16:creationId xmlns:a16="http://schemas.microsoft.com/office/drawing/2014/main" id="{247683EE-FAD0-46F4-8279-25A80E5D093A}"/>
              </a:ext>
            </a:extLst>
          </p:cNvPr>
          <p:cNvSpPr/>
          <p:nvPr/>
        </p:nvSpPr>
        <p:spPr>
          <a:xfrm>
            <a:off x="6183935" y="2860708"/>
            <a:ext cx="1151277" cy="381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marR="0" lvl="0" indent="-177800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lang="en-US" altLang="zh-CN" sz="1200" b="1" kern="0" dirty="0">
                <a:solidFill>
                  <a:srgbClr val="C75D1B"/>
                </a:solidFill>
              </a:rPr>
              <a:t>GPON</a:t>
            </a:r>
            <a:r>
              <a:rPr lang="en-US" altLang="zh-CN" b="1" kern="0" dirty="0">
                <a:solidFill>
                  <a:srgbClr val="C75D1B"/>
                </a:solidFill>
              </a:rPr>
              <a:t> </a:t>
            </a:r>
            <a:r>
              <a:rPr lang="en-US" altLang="zh-CN" sz="1200" b="1" kern="0" dirty="0">
                <a:solidFill>
                  <a:srgbClr val="C75D1B"/>
                </a:solidFill>
              </a:rPr>
              <a:t>features</a:t>
            </a:r>
          </a:p>
        </p:txBody>
      </p:sp>
      <p:sp>
        <p:nvSpPr>
          <p:cNvPr id="8" name="Yellow">
            <a:extLst>
              <a:ext uri="{FF2B5EF4-FFF2-40B4-BE49-F238E27FC236}">
                <a16:creationId xmlns:a16="http://schemas.microsoft.com/office/drawing/2014/main" id="{4CDE0D0E-820F-48C4-9FD2-656214CB104E}"/>
              </a:ext>
            </a:extLst>
          </p:cNvPr>
          <p:cNvSpPr/>
          <p:nvPr/>
        </p:nvSpPr>
        <p:spPr bwMode="auto">
          <a:xfrm>
            <a:off x="8919364" y="2842078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8" name="TextBox 105">
            <a:extLst>
              <a:ext uri="{FF2B5EF4-FFF2-40B4-BE49-F238E27FC236}">
                <a16:creationId xmlns:a16="http://schemas.microsoft.com/office/drawing/2014/main" id="{99102F45-483E-4182-B80D-41BD999A0AEA}"/>
              </a:ext>
            </a:extLst>
          </p:cNvPr>
          <p:cNvSpPr txBox="1"/>
          <p:nvPr/>
        </p:nvSpPr>
        <p:spPr>
          <a:xfrm>
            <a:off x="9087591" y="3297707"/>
            <a:ext cx="2070441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1" indent="-144000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lang="en-US" altLang="zh-CN" sz="1200" kern="0" dirty="0">
                <a:solidFill>
                  <a:srgbClr val="4C4D4E"/>
                </a:solidFill>
              </a:rPr>
              <a:t>L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oopback detection.</a:t>
            </a:r>
          </a:p>
          <a:p>
            <a:pPr marL="144000" marR="0" lvl="1" indent="-144000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Optical module OLS</a:t>
            </a:r>
            <a:r>
              <a:rPr kumimoji="0" lang="en-US" altLang="zh-CN" sz="1200" b="0" u="none" strike="noStrike" kern="0" cap="none" spc="0" normalizeH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 detection</a:t>
            </a:r>
          </a:p>
        </p:txBody>
      </p:sp>
      <p:sp>
        <p:nvSpPr>
          <p:cNvPr id="25" name="矩形 179">
            <a:extLst>
              <a:ext uri="{FF2B5EF4-FFF2-40B4-BE49-F238E27FC236}">
                <a16:creationId xmlns:a16="http://schemas.microsoft.com/office/drawing/2014/main" id="{31235F94-D26B-4CE9-ACF7-155347BD3B2B}"/>
              </a:ext>
            </a:extLst>
          </p:cNvPr>
          <p:cNvSpPr/>
          <p:nvPr/>
        </p:nvSpPr>
        <p:spPr>
          <a:xfrm>
            <a:off x="9163054" y="3005475"/>
            <a:ext cx="811441" cy="285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marR="0" lvl="0" indent="-177800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lang="en-US" altLang="zh-CN" sz="1200" b="1" kern="0" dirty="0">
                <a:solidFill>
                  <a:srgbClr val="C75D1B"/>
                </a:solidFill>
              </a:rPr>
              <a:t>Detection</a:t>
            </a:r>
          </a:p>
        </p:txBody>
      </p:sp>
      <p:sp>
        <p:nvSpPr>
          <p:cNvPr id="49" name="矩形 180">
            <a:extLst>
              <a:ext uri="{FF2B5EF4-FFF2-40B4-BE49-F238E27FC236}">
                <a16:creationId xmlns:a16="http://schemas.microsoft.com/office/drawing/2014/main" id="{D4DD83BC-29DC-47F3-821C-62DFA9ED7BC1}"/>
              </a:ext>
            </a:extLst>
          </p:cNvPr>
          <p:cNvSpPr/>
          <p:nvPr/>
        </p:nvSpPr>
        <p:spPr>
          <a:xfrm>
            <a:off x="9087591" y="3941384"/>
            <a:ext cx="1585690" cy="285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800" marR="0" lvl="0" indent="-177800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lang="en-US" altLang="zh-CN" sz="1200" b="1" kern="0" dirty="0">
                <a:solidFill>
                  <a:srgbClr val="C75D1B"/>
                </a:solidFill>
              </a:rPr>
              <a:t>High TM performance</a:t>
            </a:r>
          </a:p>
        </p:txBody>
      </p:sp>
      <p:sp>
        <p:nvSpPr>
          <p:cNvPr id="13" name="TextBox 69">
            <a:extLst>
              <a:ext uri="{FF2B5EF4-FFF2-40B4-BE49-F238E27FC236}">
                <a16:creationId xmlns:a16="http://schemas.microsoft.com/office/drawing/2014/main" id="{D49F83BF-9D45-4520-8564-DD81464B4C60}"/>
              </a:ext>
            </a:extLst>
          </p:cNvPr>
          <p:cNvSpPr txBox="1"/>
          <p:nvPr/>
        </p:nvSpPr>
        <p:spPr>
          <a:xfrm>
            <a:off x="9076004" y="4182800"/>
            <a:ext cx="2070441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000" marR="0" lvl="1" indent="-144000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Supports</a:t>
            </a:r>
            <a:r>
              <a:rPr kumimoji="0" lang="en-US" altLang="zh-CN" sz="1200" b="0" u="none" strike="noStrike" kern="0" cap="none" spc="0" normalizeH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 the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H-QoS</a:t>
            </a:r>
          </a:p>
          <a:p>
            <a:pPr marL="144000" marR="0" lvl="1" indent="-144000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tabLst/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rgbClr val="4C4D4E"/>
                </a:solidFill>
                <a:effectLst/>
                <a:uLnTx/>
                <a:uFillTx/>
              </a:rPr>
              <a:t>Supports color-sensitive RED and WRED discard algorithm</a:t>
            </a:r>
          </a:p>
        </p:txBody>
      </p:sp>
    </p:spTree>
    <p:extLst>
      <p:ext uri="{BB962C8B-B14F-4D97-AF65-F5344CB8AC3E}">
        <p14:creationId xmlns:p14="http://schemas.microsoft.com/office/powerpoint/2010/main" val="359416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Yellow"/>
          <p:cNvSpPr/>
          <p:nvPr/>
        </p:nvSpPr>
        <p:spPr bwMode="auto">
          <a:xfrm>
            <a:off x="8163780" y="2644282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Yellow"/>
          <p:cNvSpPr/>
          <p:nvPr/>
        </p:nvSpPr>
        <p:spPr bwMode="auto">
          <a:xfrm>
            <a:off x="5740564" y="2650860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" name="Yellow"/>
          <p:cNvSpPr/>
          <p:nvPr/>
        </p:nvSpPr>
        <p:spPr bwMode="auto">
          <a:xfrm>
            <a:off x="3338299" y="2650860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4133" y="1562371"/>
            <a:ext cx="2764147" cy="298800"/>
          </a:xfrm>
          <a:prstGeom prst="rect">
            <a:avLst/>
          </a:prstGeom>
          <a:solidFill>
            <a:srgbClr val="D0E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0" name="Text Box 62"/>
          <p:cNvSpPr txBox="1">
            <a:spLocks noChangeArrowheads="1"/>
          </p:cNvSpPr>
          <p:nvPr/>
        </p:nvSpPr>
        <p:spPr bwMode="auto">
          <a:xfrm>
            <a:off x="1052966" y="5114112"/>
            <a:ext cx="579005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eaLnBrk="0" hangingPunct="0"/>
            <a:r>
              <a:rPr lang="en-US" altLang="zh-CN" sz="1400" i="1" u="sng" kern="0" dirty="0">
                <a:solidFill>
                  <a:srgbClr val="C00000"/>
                </a:solidFill>
                <a:latin typeface="Calibri" panose="020F0502020204030204"/>
                <a:ea typeface="华文细黑"/>
                <a:cs typeface="Times New Roman" pitchFamily="18" charset="0"/>
              </a:rPr>
              <a:t>HFTH</a:t>
            </a:r>
          </a:p>
        </p:txBody>
      </p:sp>
      <p:sp>
        <p:nvSpPr>
          <p:cNvPr id="86" name="矩形 85"/>
          <p:cNvSpPr/>
          <p:nvPr/>
        </p:nvSpPr>
        <p:spPr>
          <a:xfrm>
            <a:off x="2274131" y="1502798"/>
            <a:ext cx="1888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5BAB"/>
              </a:buClr>
              <a:buSzPct val="80000"/>
            </a:pPr>
            <a:r>
              <a:rPr lang="en-US" altLang="zh-CN" sz="1400" dirty="0">
                <a:solidFill>
                  <a:srgbClr val="575757"/>
                </a:solidFill>
                <a:latin typeface="Calibri" panose="020F0502020204030204"/>
                <a:ea typeface="宋体" panose="02010600030101010101" pitchFamily="2" charset="-122"/>
              </a:rPr>
              <a:t>1 - 16: PON ports</a:t>
            </a:r>
            <a:r>
              <a:rPr lang="en-US" altLang="zh-CN" b="1" dirty="0">
                <a:solidFill>
                  <a:srgbClr val="575757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575757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400711" y="2661819"/>
            <a:ext cx="2151881" cy="2256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 algn="ctr" ea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defRPr/>
            </a:pP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High density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16 PON ports per card 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PON technology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rgbClr val="000000"/>
                </a:solidFill>
              </a:rPr>
              <a:t>XGS-PON&amp;GPON Combo OLT SFP+ </a:t>
            </a:r>
            <a:r>
              <a:rPr lang="pt-BR" sz="1200" dirty="0" err="1">
                <a:solidFill>
                  <a:srgbClr val="000000"/>
                </a:solidFill>
              </a:rPr>
              <a:t>Tranciever</a:t>
            </a:r>
            <a:r>
              <a:rPr lang="pt-BR" sz="1200" dirty="0">
                <a:solidFill>
                  <a:srgbClr val="000000"/>
                </a:solidFill>
              </a:rPr>
              <a:t>(N2-C+)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BR" sz="1200" dirty="0">
                <a:solidFill>
                  <a:srgbClr val="000000"/>
                </a:solidFill>
              </a:rPr>
              <a:t>XGS-PON&amp;GPON OLT Combo SFP+ </a:t>
            </a:r>
            <a:r>
              <a:rPr lang="pt-BR" sz="1200" dirty="0" err="1">
                <a:solidFill>
                  <a:srgbClr val="000000"/>
                </a:solidFill>
              </a:rPr>
              <a:t>Tranciever</a:t>
            </a:r>
            <a:r>
              <a:rPr lang="pt-BR" sz="1200" dirty="0">
                <a:solidFill>
                  <a:srgbClr val="000000"/>
                </a:solidFill>
              </a:rPr>
              <a:t> Module C+'+C</a:t>
            </a:r>
            <a:r>
              <a:rPr lang="pt-BR" sz="1200" dirty="0"/>
              <a:t>+</a:t>
            </a:r>
            <a:r>
              <a:rPr lang="en-US" altLang="zh-CN" sz="1200" kern="0" dirty="0">
                <a:latin typeface="Calibri" panose="020F0502020204030204"/>
                <a:ea typeface="宋体" panose="02010600030101010101" pitchFamily="2" charset="-122"/>
              </a:rPr>
              <a:t>16 PON ports per card. It can be GPON, XGPON, XGSPON or COMBO PON at any ports.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4314" y="2668030"/>
            <a:ext cx="2163097" cy="2421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 algn="ctr" ea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defRPr/>
            </a:pP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High </a:t>
            </a:r>
            <a:r>
              <a:rPr lang="en-US" altLang="zh-CN" sz="1200" b="1" i="1" kern="0" dirty="0" err="1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QoS</a:t>
            </a: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 performance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Supports H-QOS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Supports color-sensitive RED and WRED discard algorithm</a:t>
            </a:r>
          </a:p>
          <a:p>
            <a:pPr marL="263525" indent="-263525" algn="ctr" ea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defRPr/>
            </a:pP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Clock/time function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Receives 1PPS+ToD signals  and sends them to the ONU  through a PON channel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35028" y="2692881"/>
            <a:ext cx="2105048" cy="186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3525" indent="-263525" algn="ctr" ea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defRPr/>
            </a:pPr>
            <a:r>
              <a:rPr lang="en-US" altLang="zh-CN" sz="1200" b="1" i="1" kern="0" dirty="0">
                <a:solidFill>
                  <a:srgbClr val="C75D1B"/>
                </a:solidFill>
                <a:latin typeface="Calibri" pitchFamily="34" charset="0"/>
                <a:ea typeface="宋体" pitchFamily="2" charset="-122"/>
                <a:cs typeface="Arial" pitchFamily="34" charset="0"/>
              </a:rPr>
              <a:t>Low power consumption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Newly-developed ASIC XG-PON chipset</a:t>
            </a: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Supports optical module ALS function</a:t>
            </a:r>
            <a:endParaRPr lang="en-US" altLang="zh-CN" sz="1200" kern="0" dirty="0">
              <a:solidFill>
                <a:srgbClr val="424344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266700" lvl="1" indent="-180975" eaLnBrk="0" hangingPunct="0">
              <a:lnSpc>
                <a:spcPct val="110000"/>
              </a:lnSpc>
              <a:buClr>
                <a:srgbClr val="424344"/>
              </a:buClr>
              <a:buSzPct val="80000"/>
              <a:buFont typeface="Arial" pitchFamily="34" charset="0"/>
              <a:buChar char="•"/>
            </a:pPr>
            <a:r>
              <a:rPr lang="en-US" altLang="zh-CN" sz="1200" kern="0" dirty="0">
                <a:solidFill>
                  <a:srgbClr val="424344"/>
                </a:solidFill>
                <a:latin typeface="Calibri" panose="020F0502020204030204"/>
                <a:ea typeface="宋体" panose="02010600030101010101" pitchFamily="2" charset="-122"/>
              </a:rPr>
              <a:t>Supports optical power monitoring.</a:t>
            </a:r>
          </a:p>
          <a:p>
            <a:pPr defTabSz="457200">
              <a:buClr>
                <a:srgbClr val="0089CF">
                  <a:lumMod val="75000"/>
                </a:srgbClr>
              </a:buClr>
            </a:pPr>
            <a:endParaRPr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1460857" y="2368015"/>
            <a:ext cx="230587" cy="1885076"/>
          </a:xfrm>
          <a:prstGeom prst="rightBrace">
            <a:avLst>
              <a:gd name="adj1" fmla="val 8333"/>
              <a:gd name="adj2" fmla="val 50340"/>
            </a:avLst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008ED3"/>
              </a:solidFill>
              <a:latin typeface="Calibri"/>
              <a:ea typeface="宋体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5400000" flipH="1" flipV="1">
            <a:off x="989415" y="2523495"/>
            <a:ext cx="1623448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1687933" y="3309258"/>
            <a:ext cx="123513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1801139" y="1711771"/>
            <a:ext cx="372102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30" name="直接连接符 29"/>
          <p:cNvCxnSpPr/>
          <p:nvPr/>
        </p:nvCxnSpPr>
        <p:spPr>
          <a:xfrm rot="5400000">
            <a:off x="2059595" y="1704605"/>
            <a:ext cx="291600" cy="0"/>
          </a:xfrm>
          <a:prstGeom prst="line">
            <a:avLst/>
          </a:prstGeom>
          <a:ln w="50800">
            <a:solidFill>
              <a:srgbClr val="D0E3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6200000" flipV="1">
            <a:off x="6973409" y="2424545"/>
            <a:ext cx="3" cy="1908000"/>
          </a:xfrm>
          <a:prstGeom prst="line">
            <a:avLst/>
          </a:prstGeom>
          <a:ln w="12700">
            <a:solidFill>
              <a:srgbClr val="5B9FF1">
                <a:alpha val="53000"/>
              </a:srgbClr>
            </a:solidFill>
            <a:prstDash val="dash"/>
            <a:headEnd type="oval" w="sm" len="med"/>
            <a:tailEnd type="oval" w="sm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V="1">
            <a:off x="4598590" y="1894765"/>
            <a:ext cx="3" cy="1908000"/>
          </a:xfrm>
          <a:prstGeom prst="line">
            <a:avLst/>
          </a:prstGeom>
          <a:ln w="12700">
            <a:solidFill>
              <a:srgbClr val="5B9FF1">
                <a:alpha val="53000"/>
              </a:srgbClr>
            </a:solidFill>
            <a:prstDash val="dash"/>
            <a:headEnd type="oval" w="sm" len="med"/>
            <a:tailEnd type="oval" w="sm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43C40D9E-3F64-4020-86B5-6442D07C0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ANY-PON </a:t>
            </a:r>
            <a:r>
              <a:rPr lang="pt-BR" dirty="0" err="1"/>
              <a:t>Card</a:t>
            </a:r>
            <a:r>
              <a:rPr lang="pt-BR" dirty="0"/>
              <a:t> – </a:t>
            </a:r>
            <a:r>
              <a:rPr lang="pt-BR" dirty="0" err="1"/>
              <a:t>hfth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>
          <a:xfrm>
            <a:off x="5446873" y="5085339"/>
            <a:ext cx="4114800" cy="365125"/>
          </a:xfrm>
        </p:spPr>
        <p:txBody>
          <a:bodyPr/>
          <a:lstStyle/>
          <a:p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Conteúdo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 </a:t>
            </a:r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Confidencial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C2CA2A5-5795-4B94-8881-E26DC34EF80C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9" name="Grupo 95">
              <a:extLst>
                <a:ext uri="{FF2B5EF4-FFF2-40B4-BE49-F238E27FC236}">
                  <a16:creationId xmlns:a16="http://schemas.microsoft.com/office/drawing/2014/main" id="{6E8BEC3E-7FF0-42AB-89E8-9C1058559609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7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28FEB16-8EEF-48FB-A819-932AAEA7961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8" name="Hexágono 3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BA8C4DB-CC36-41FA-BA2A-DE3676DF86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3" name="Grupo 95">
              <a:extLst>
                <a:ext uri="{FF2B5EF4-FFF2-40B4-BE49-F238E27FC236}">
                  <a16:creationId xmlns:a16="http://schemas.microsoft.com/office/drawing/2014/main" id="{5148BEED-6CD7-42D9-8287-F3CD2F795E9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498311B-D938-4492-A5DB-93A639C2FE3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6" name="Hexágono 3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6166632-E1AB-4888-99CB-8E15B2DE68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95C35BA9-5C4B-4D95-BDB5-A6608B57E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833" y="1301099"/>
            <a:ext cx="372102" cy="366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61573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140783" y="2097263"/>
            <a:ext cx="2764147" cy="298800"/>
          </a:xfrm>
          <a:prstGeom prst="rect">
            <a:avLst/>
          </a:prstGeom>
          <a:solidFill>
            <a:srgbClr val="D0E3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0" name="Text Box 62"/>
          <p:cNvSpPr txBox="1">
            <a:spLocks noChangeArrowheads="1"/>
          </p:cNvSpPr>
          <p:nvPr/>
        </p:nvSpPr>
        <p:spPr bwMode="auto">
          <a:xfrm>
            <a:off x="918013" y="5649004"/>
            <a:ext cx="582211" cy="30777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457200" eaLnBrk="0" hangingPunct="0"/>
            <a:r>
              <a:rPr lang="en-US" altLang="zh-CN" sz="1400" i="1" u="sng" kern="0" dirty="0">
                <a:solidFill>
                  <a:srgbClr val="C00000"/>
                </a:solidFill>
                <a:latin typeface="Calibri" panose="020F0502020204030204"/>
                <a:ea typeface="华文细黑"/>
                <a:cs typeface="Times New Roman" pitchFamily="18" charset="0"/>
              </a:rPr>
              <a:t>SFUQ</a:t>
            </a:r>
          </a:p>
        </p:txBody>
      </p:sp>
      <p:sp>
        <p:nvSpPr>
          <p:cNvPr id="86" name="矩形 85"/>
          <p:cNvSpPr/>
          <p:nvPr/>
        </p:nvSpPr>
        <p:spPr>
          <a:xfrm>
            <a:off x="2140780" y="2022321"/>
            <a:ext cx="2216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5BAB"/>
              </a:buClr>
              <a:buSzPct val="80000"/>
            </a:pPr>
            <a:r>
              <a:rPr lang="en-US" altLang="zh-CN" sz="1400" dirty="0">
                <a:solidFill>
                  <a:srgbClr val="575757"/>
                </a:solidFill>
                <a:latin typeface="Calibri" panose="020F0502020204030204"/>
                <a:ea typeface="宋体" panose="02010600030101010101" pitchFamily="2" charset="-122"/>
              </a:rPr>
              <a:t>1 - 4: 10GE uplink ports</a:t>
            </a:r>
            <a:r>
              <a:rPr lang="en-US" altLang="zh-CN" b="1" dirty="0">
                <a:solidFill>
                  <a:srgbClr val="575757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b="1" dirty="0">
              <a:solidFill>
                <a:srgbClr val="575757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1287045" y="2902907"/>
            <a:ext cx="271049" cy="541159"/>
          </a:xfrm>
          <a:prstGeom prst="rightBrace">
            <a:avLst>
              <a:gd name="adj1" fmla="val 8333"/>
              <a:gd name="adj2" fmla="val 50340"/>
            </a:avLst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008ED3"/>
              </a:solidFill>
              <a:latin typeface="Calibri"/>
              <a:ea typeface="宋体"/>
            </a:endParaRPr>
          </a:p>
        </p:txBody>
      </p:sp>
      <p:cxnSp>
        <p:nvCxnSpPr>
          <p:cNvPr id="19" name="直接连接符 18"/>
          <p:cNvCxnSpPr>
            <a:cxnSpLocks/>
          </p:cNvCxnSpPr>
          <p:nvPr/>
        </p:nvCxnSpPr>
        <p:spPr>
          <a:xfrm flipH="1" flipV="1">
            <a:off x="1667789" y="2246663"/>
            <a:ext cx="10307" cy="91494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1667789" y="2246663"/>
            <a:ext cx="372102" cy="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/>
        </p:spPr>
      </p:cxnSp>
      <p:cxnSp>
        <p:nvCxnSpPr>
          <p:cNvPr id="30" name="直接连接符 29"/>
          <p:cNvCxnSpPr/>
          <p:nvPr/>
        </p:nvCxnSpPr>
        <p:spPr>
          <a:xfrm rot="5400000">
            <a:off x="1926245" y="2239497"/>
            <a:ext cx="291600" cy="0"/>
          </a:xfrm>
          <a:prstGeom prst="line">
            <a:avLst/>
          </a:prstGeom>
          <a:ln w="50800">
            <a:solidFill>
              <a:srgbClr val="D0E3E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6200000" flipV="1">
            <a:off x="6667727" y="3497114"/>
            <a:ext cx="3" cy="1908000"/>
          </a:xfrm>
          <a:prstGeom prst="line">
            <a:avLst/>
          </a:prstGeom>
          <a:ln w="12700">
            <a:solidFill>
              <a:srgbClr val="5B9FF1">
                <a:alpha val="53000"/>
              </a:srgbClr>
            </a:solidFill>
            <a:prstDash val="dash"/>
            <a:headEnd type="oval" w="sm" len="med"/>
            <a:tailEnd type="oval" w="sm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43C40D9E-3F64-4020-86B5-6442D07C0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Switch &amp; </a:t>
            </a:r>
            <a:r>
              <a:rPr lang="pt-BR" dirty="0" err="1"/>
              <a:t>control</a:t>
            </a:r>
            <a:r>
              <a:rPr lang="pt-BR" dirty="0"/>
              <a:t> </a:t>
            </a:r>
            <a:r>
              <a:rPr lang="pt-BR" dirty="0" err="1"/>
              <a:t>card</a:t>
            </a:r>
            <a:r>
              <a:rPr lang="pt-BR" dirty="0"/>
              <a:t> – SFUQ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Conteúdo Confidencial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C2CA2A5-5795-4B94-8881-E26DC34EF80C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9" name="Grupo 95">
              <a:extLst>
                <a:ext uri="{FF2B5EF4-FFF2-40B4-BE49-F238E27FC236}">
                  <a16:creationId xmlns:a16="http://schemas.microsoft.com/office/drawing/2014/main" id="{6E8BEC3E-7FF0-42AB-89E8-9C1058559609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7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28FEB16-8EEF-48FB-A819-932AAEA7961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8" name="Hexágono 3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BA8C4DB-CC36-41FA-BA2A-DE3676DF86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3" name="Grupo 95">
              <a:extLst>
                <a:ext uri="{FF2B5EF4-FFF2-40B4-BE49-F238E27FC236}">
                  <a16:creationId xmlns:a16="http://schemas.microsoft.com/office/drawing/2014/main" id="{5148BEED-6CD7-42D9-8287-F3CD2F795E9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498311B-D938-4492-A5DB-93A639C2FE3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6" name="Hexágono 3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6166632-E1AB-4888-99CB-8E15B2DE68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39" name="组合 155">
            <a:extLst>
              <a:ext uri="{FF2B5EF4-FFF2-40B4-BE49-F238E27FC236}">
                <a16:creationId xmlns:a16="http://schemas.microsoft.com/office/drawing/2014/main" id="{6895FF4D-93C3-49F2-A05D-24F0D1B820DD}"/>
              </a:ext>
            </a:extLst>
          </p:cNvPr>
          <p:cNvGrpSpPr/>
          <p:nvPr/>
        </p:nvGrpSpPr>
        <p:grpSpPr>
          <a:xfrm rot="5400000">
            <a:off x="-1104517" y="3390931"/>
            <a:ext cx="4264871" cy="372100"/>
            <a:chOff x="725163" y="1129007"/>
            <a:chExt cx="2808186" cy="275215"/>
          </a:xfrm>
        </p:grpSpPr>
        <p:pic>
          <p:nvPicPr>
            <p:cNvPr id="40" name="Picture 2">
              <a:extLst>
                <a:ext uri="{FF2B5EF4-FFF2-40B4-BE49-F238E27FC236}">
                  <a16:creationId xmlns:a16="http://schemas.microsoft.com/office/drawing/2014/main" id="{D9865936-ED7F-4C27-BF4F-5F051CB58EAD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845" r="414"/>
            <a:stretch>
              <a:fillRect/>
            </a:stretch>
          </p:blipFill>
          <p:spPr bwMode="auto">
            <a:xfrm>
              <a:off x="725163" y="1129007"/>
              <a:ext cx="2808186" cy="275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2">
              <a:extLst>
                <a:ext uri="{FF2B5EF4-FFF2-40B4-BE49-F238E27FC236}">
                  <a16:creationId xmlns:a16="http://schemas.microsoft.com/office/drawing/2014/main" id="{0423E20E-FE8F-4AD1-8A0F-C04A7FF8BD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998" t="15036" r="52633" b="9011"/>
            <a:stretch>
              <a:fillRect/>
            </a:stretch>
          </p:blipFill>
          <p:spPr bwMode="auto">
            <a:xfrm>
              <a:off x="1466868" y="1175077"/>
              <a:ext cx="574876" cy="189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2" name="矩形 149">
            <a:extLst>
              <a:ext uri="{FF2B5EF4-FFF2-40B4-BE49-F238E27FC236}">
                <a16:creationId xmlns:a16="http://schemas.microsoft.com/office/drawing/2014/main" id="{4AA2062D-14E2-4283-A07C-6EAC9CF283F3}"/>
              </a:ext>
            </a:extLst>
          </p:cNvPr>
          <p:cNvSpPr/>
          <p:nvPr/>
        </p:nvSpPr>
        <p:spPr>
          <a:xfrm>
            <a:off x="5490539" y="1399170"/>
            <a:ext cx="444352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USB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4" name="矩形 151">
            <a:extLst>
              <a:ext uri="{FF2B5EF4-FFF2-40B4-BE49-F238E27FC236}">
                <a16:creationId xmlns:a16="http://schemas.microsoft.com/office/drawing/2014/main" id="{28532B28-97D3-45CC-8B52-FC3347E8857A}"/>
              </a:ext>
            </a:extLst>
          </p:cNvPr>
          <p:cNvSpPr/>
          <p:nvPr/>
        </p:nvSpPr>
        <p:spPr>
          <a:xfrm>
            <a:off x="5267092" y="2508451"/>
            <a:ext cx="692818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Console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6" name="矩形 152">
            <a:extLst>
              <a:ext uri="{FF2B5EF4-FFF2-40B4-BE49-F238E27FC236}">
                <a16:creationId xmlns:a16="http://schemas.microsoft.com/office/drawing/2014/main" id="{CA3C1ED2-AFE5-44C5-BEBC-3304EC893921}"/>
              </a:ext>
            </a:extLst>
          </p:cNvPr>
          <p:cNvSpPr/>
          <p:nvPr/>
        </p:nvSpPr>
        <p:spPr>
          <a:xfrm>
            <a:off x="5505759" y="2129349"/>
            <a:ext cx="471604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ODB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8" name="矩形 168">
            <a:extLst>
              <a:ext uri="{FF2B5EF4-FFF2-40B4-BE49-F238E27FC236}">
                <a16:creationId xmlns:a16="http://schemas.microsoft.com/office/drawing/2014/main" id="{746BCBEF-25B8-4520-A487-880CF309050D}"/>
              </a:ext>
            </a:extLst>
          </p:cNvPr>
          <p:cNvSpPr/>
          <p:nvPr/>
        </p:nvSpPr>
        <p:spPr>
          <a:xfrm>
            <a:off x="5445831" y="1763758"/>
            <a:ext cx="514885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DIAG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2" name="矩形 215">
            <a:extLst>
              <a:ext uri="{FF2B5EF4-FFF2-40B4-BE49-F238E27FC236}">
                <a16:creationId xmlns:a16="http://schemas.microsoft.com/office/drawing/2014/main" id="{8E1C728A-F1BE-486A-BD5C-26A936FC18E4}"/>
              </a:ext>
            </a:extLst>
          </p:cNvPr>
          <p:cNvSpPr/>
          <p:nvPr/>
        </p:nvSpPr>
        <p:spPr>
          <a:xfrm>
            <a:off x="5315588" y="2865684"/>
            <a:ext cx="628698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MGMT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矩形 93">
            <a:extLst>
              <a:ext uri="{FF2B5EF4-FFF2-40B4-BE49-F238E27FC236}">
                <a16:creationId xmlns:a16="http://schemas.microsoft.com/office/drawing/2014/main" id="{2D3B989C-64FE-423B-A18E-7D7FBF733951}"/>
              </a:ext>
            </a:extLst>
          </p:cNvPr>
          <p:cNvSpPr/>
          <p:nvPr/>
        </p:nvSpPr>
        <p:spPr>
          <a:xfrm>
            <a:off x="6020663" y="1366451"/>
            <a:ext cx="2550395" cy="324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zh-CN" altLang="en-US"/>
          </a:p>
        </p:txBody>
      </p:sp>
      <p:sp>
        <p:nvSpPr>
          <p:cNvPr id="76" name="矩形 73">
            <a:extLst>
              <a:ext uri="{FF2B5EF4-FFF2-40B4-BE49-F238E27FC236}">
                <a16:creationId xmlns:a16="http://schemas.microsoft.com/office/drawing/2014/main" id="{96995B18-3E5F-4CE8-8BCC-BC3E96AFFFA1}"/>
              </a:ext>
            </a:extLst>
          </p:cNvPr>
          <p:cNvSpPr/>
          <p:nvPr/>
        </p:nvSpPr>
        <p:spPr>
          <a:xfrm>
            <a:off x="6017362" y="1398025"/>
            <a:ext cx="2582758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Interface for importing/exporting data</a:t>
            </a:r>
            <a:endParaRPr kumimoji="0" lang="zh-CN" altLang="en-US" sz="12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 pitchFamily="34" charset="0"/>
            </a:endParaRPr>
          </a:p>
        </p:txBody>
      </p:sp>
      <p:sp>
        <p:nvSpPr>
          <p:cNvPr id="78" name="矩形 94">
            <a:extLst>
              <a:ext uri="{FF2B5EF4-FFF2-40B4-BE49-F238E27FC236}">
                <a16:creationId xmlns:a16="http://schemas.microsoft.com/office/drawing/2014/main" id="{A942014B-7FF8-4DE4-81A6-B2719CC4D0FD}"/>
              </a:ext>
            </a:extLst>
          </p:cNvPr>
          <p:cNvSpPr/>
          <p:nvPr/>
        </p:nvSpPr>
        <p:spPr>
          <a:xfrm>
            <a:off x="6017362" y="1717499"/>
            <a:ext cx="2553696" cy="324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107">
            <a:extLst>
              <a:ext uri="{FF2B5EF4-FFF2-40B4-BE49-F238E27FC236}">
                <a16:creationId xmlns:a16="http://schemas.microsoft.com/office/drawing/2014/main" id="{7B5FFA6C-4282-44AC-9E5E-F333AD2502D9}"/>
              </a:ext>
            </a:extLst>
          </p:cNvPr>
          <p:cNvSpPr/>
          <p:nvPr/>
        </p:nvSpPr>
        <p:spPr>
          <a:xfrm>
            <a:off x="6054573" y="1745322"/>
            <a:ext cx="2523448" cy="27699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RJ45 interface for mirroring </a:t>
            </a:r>
            <a:r>
              <a:rPr lang="en-US" altLang="zh-CN" sz="1200" kern="0" dirty="0">
                <a:solidFill>
                  <a:schemeClr val="bg1"/>
                </a:solidFill>
                <a:cs typeface="Calibri" pitchFamily="34" charset="0"/>
              </a:rPr>
              <a:t>diagnosis</a:t>
            </a:r>
          </a:p>
        </p:txBody>
      </p:sp>
      <p:sp>
        <p:nvSpPr>
          <p:cNvPr id="82" name="矩形 95">
            <a:extLst>
              <a:ext uri="{FF2B5EF4-FFF2-40B4-BE49-F238E27FC236}">
                <a16:creationId xmlns:a16="http://schemas.microsoft.com/office/drawing/2014/main" id="{907A85AD-BCFF-4793-BF85-3075E038B886}"/>
              </a:ext>
            </a:extLst>
          </p:cNvPr>
          <p:cNvSpPr/>
          <p:nvPr/>
        </p:nvSpPr>
        <p:spPr>
          <a:xfrm>
            <a:off x="6020664" y="2082348"/>
            <a:ext cx="2550394" cy="324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zh-CN" altLang="en-US"/>
          </a:p>
        </p:txBody>
      </p:sp>
      <p:sp>
        <p:nvSpPr>
          <p:cNvPr id="84" name="矩形 79">
            <a:extLst>
              <a:ext uri="{FF2B5EF4-FFF2-40B4-BE49-F238E27FC236}">
                <a16:creationId xmlns:a16="http://schemas.microsoft.com/office/drawing/2014/main" id="{5E113ADA-B11B-4D3C-883C-AE6DB28B8A91}"/>
              </a:ext>
            </a:extLst>
          </p:cNvPr>
          <p:cNvSpPr/>
          <p:nvPr/>
        </p:nvSpPr>
        <p:spPr>
          <a:xfrm>
            <a:off x="6017362" y="2116755"/>
            <a:ext cx="2278188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Calibri" pitchFamily="34" charset="0"/>
              </a:rPr>
              <a:t>RJ45 interface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for card debugging</a:t>
            </a:r>
            <a:endParaRPr kumimoji="0" lang="zh-CN" altLang="en-US" sz="12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 pitchFamily="34" charset="0"/>
            </a:endParaRPr>
          </a:p>
        </p:txBody>
      </p:sp>
      <p:sp>
        <p:nvSpPr>
          <p:cNvPr id="90" name="矩形 96">
            <a:extLst>
              <a:ext uri="{FF2B5EF4-FFF2-40B4-BE49-F238E27FC236}">
                <a16:creationId xmlns:a16="http://schemas.microsoft.com/office/drawing/2014/main" id="{827CF66D-0DBE-4E75-8D71-059AA9B7E88F}"/>
              </a:ext>
            </a:extLst>
          </p:cNvPr>
          <p:cNvSpPr/>
          <p:nvPr/>
        </p:nvSpPr>
        <p:spPr>
          <a:xfrm>
            <a:off x="6020664" y="2440297"/>
            <a:ext cx="2550394" cy="324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81">
            <a:extLst>
              <a:ext uri="{FF2B5EF4-FFF2-40B4-BE49-F238E27FC236}">
                <a16:creationId xmlns:a16="http://schemas.microsoft.com/office/drawing/2014/main" id="{63E204AF-74D0-47C8-8C47-7410EAFEEE37}"/>
              </a:ext>
            </a:extLst>
          </p:cNvPr>
          <p:cNvSpPr/>
          <p:nvPr/>
        </p:nvSpPr>
        <p:spPr>
          <a:xfrm>
            <a:off x="6017362" y="2488571"/>
            <a:ext cx="2496244" cy="24378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5BAB"/>
              </a:buClr>
              <a:buSzPct val="80000"/>
              <a:buFontTx/>
              <a:buNone/>
              <a:tabLst/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Calibri" pitchFamily="34" charset="0"/>
              </a:rPr>
              <a:t>RJ45 interface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for local debugging</a:t>
            </a:r>
            <a:endParaRPr kumimoji="0" lang="zh-CN" altLang="en-US" sz="1200" b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6" name="矩形 160">
            <a:extLst>
              <a:ext uri="{FF2B5EF4-FFF2-40B4-BE49-F238E27FC236}">
                <a16:creationId xmlns:a16="http://schemas.microsoft.com/office/drawing/2014/main" id="{AA4A96ED-9EF1-4E15-BBE9-D0AF068BEDA0}"/>
              </a:ext>
            </a:extLst>
          </p:cNvPr>
          <p:cNvSpPr/>
          <p:nvPr/>
        </p:nvSpPr>
        <p:spPr>
          <a:xfrm>
            <a:off x="5374313" y="1061167"/>
            <a:ext cx="603050" cy="2769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1200" b="1" kern="0" dirty="0">
                <a:solidFill>
                  <a:schemeClr val="bg1"/>
                </a:solidFill>
                <a:cs typeface="Calibri" pitchFamily="34" charset="0"/>
              </a:rPr>
              <a:t>Uplink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8" name="矩形 161">
            <a:extLst>
              <a:ext uri="{FF2B5EF4-FFF2-40B4-BE49-F238E27FC236}">
                <a16:creationId xmlns:a16="http://schemas.microsoft.com/office/drawing/2014/main" id="{1BD80B0F-6AFC-4919-A015-E9CF6E114956}"/>
              </a:ext>
            </a:extLst>
          </p:cNvPr>
          <p:cNvSpPr/>
          <p:nvPr/>
        </p:nvSpPr>
        <p:spPr>
          <a:xfrm>
            <a:off x="6036728" y="997626"/>
            <a:ext cx="2553696" cy="3240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矩形 162">
            <a:extLst>
              <a:ext uri="{FF2B5EF4-FFF2-40B4-BE49-F238E27FC236}">
                <a16:creationId xmlns:a16="http://schemas.microsoft.com/office/drawing/2014/main" id="{9C293DF1-01CB-4437-8654-B077C78A3BDD}"/>
              </a:ext>
            </a:extLst>
          </p:cNvPr>
          <p:cNvSpPr/>
          <p:nvPr/>
        </p:nvSpPr>
        <p:spPr>
          <a:xfrm>
            <a:off x="6017362" y="1025008"/>
            <a:ext cx="2100255" cy="2769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Calibri" pitchFamily="34" charset="0"/>
              </a:rPr>
              <a:t>4  10GE optical Ethernet ports </a:t>
            </a:r>
          </a:p>
        </p:txBody>
      </p:sp>
      <p:sp>
        <p:nvSpPr>
          <p:cNvPr id="104" name="矩形 104">
            <a:extLst>
              <a:ext uri="{FF2B5EF4-FFF2-40B4-BE49-F238E27FC236}">
                <a16:creationId xmlns:a16="http://schemas.microsoft.com/office/drawing/2014/main" id="{02CBD501-4DED-4056-8303-681F21F4C23F}"/>
              </a:ext>
            </a:extLst>
          </p:cNvPr>
          <p:cNvSpPr/>
          <p:nvPr/>
        </p:nvSpPr>
        <p:spPr>
          <a:xfrm>
            <a:off x="6027627" y="2800392"/>
            <a:ext cx="2550394" cy="361217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90000"/>
              </a:lnSpc>
              <a:defRPr/>
            </a:pPr>
            <a:endParaRPr lang="zh-CN" altLang="en-US"/>
          </a:p>
        </p:txBody>
      </p:sp>
      <p:sp>
        <p:nvSpPr>
          <p:cNvPr id="106" name="矩形 213">
            <a:extLst>
              <a:ext uri="{FF2B5EF4-FFF2-40B4-BE49-F238E27FC236}">
                <a16:creationId xmlns:a16="http://schemas.microsoft.com/office/drawing/2014/main" id="{122D9583-9444-4E45-93E1-8A27578D5CA7}"/>
              </a:ext>
            </a:extLst>
          </p:cNvPr>
          <p:cNvSpPr/>
          <p:nvPr/>
        </p:nvSpPr>
        <p:spPr>
          <a:xfrm>
            <a:off x="6017362" y="2775774"/>
            <a:ext cx="2478822" cy="39151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5BAB"/>
              </a:buClr>
              <a:buSzPct val="80000"/>
              <a:buFontTx/>
              <a:buNone/>
              <a:tabLst/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Calibri" pitchFamily="34" charset="0"/>
              </a:rPr>
              <a:t>RJ45 interface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for out-of-band</a:t>
            </a:r>
            <a:r>
              <a:rPr kumimoji="0" lang="en-US" altLang="zh-CN" sz="1200" b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network</a:t>
            </a:r>
            <a:r>
              <a:rPr lang="en-US" altLang="zh-CN" sz="1200" kern="0" noProof="0" dirty="0">
                <a:solidFill>
                  <a:schemeClr val="bg1"/>
                </a:solidFill>
                <a:cs typeface="Calibri" pitchFamily="34" charset="0"/>
              </a:rPr>
              <a:t> </a:t>
            </a:r>
            <a:r>
              <a:rPr kumimoji="0" lang="en-US" altLang="zh-CN" sz="12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rPr>
              <a:t>management</a:t>
            </a:r>
            <a:endParaRPr kumimoji="0" lang="zh-CN" altLang="en-US" sz="1200" b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7" name="Yellow">
            <a:extLst>
              <a:ext uri="{FF2B5EF4-FFF2-40B4-BE49-F238E27FC236}">
                <a16:creationId xmlns:a16="http://schemas.microsoft.com/office/drawing/2014/main" id="{176AC741-C2B9-4984-A9EA-7DA591B6EBFA}"/>
              </a:ext>
            </a:extLst>
          </p:cNvPr>
          <p:cNvSpPr/>
          <p:nvPr/>
        </p:nvSpPr>
        <p:spPr bwMode="auto">
          <a:xfrm>
            <a:off x="3333106" y="3751076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9" name="Text Box 56">
            <a:extLst>
              <a:ext uri="{FF2B5EF4-FFF2-40B4-BE49-F238E27FC236}">
                <a16:creationId xmlns:a16="http://schemas.microsoft.com/office/drawing/2014/main" id="{EA18F29F-2498-4160-B601-DB377C78F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2130" y="4000310"/>
            <a:ext cx="2065430" cy="130099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4000" lvl="1" indent="-144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GPON /10G GPON/Combo.</a:t>
            </a:r>
          </a:p>
          <a:p>
            <a:pPr marL="144000" lvl="1" indent="-144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Supports redundant protection</a:t>
            </a:r>
          </a:p>
          <a:p>
            <a:pPr marL="144000" lvl="1" indent="-144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3.6 Tbit/s</a:t>
            </a:r>
            <a:r>
              <a:rPr lang="en-US" altLang="zh-CN" sz="1200" dirty="0"/>
              <a:t> </a:t>
            </a:r>
            <a:r>
              <a:rPr lang="en-US" altLang="zh-CN" sz="1200" kern="0" dirty="0"/>
              <a:t>unidirectional switching capacity </a:t>
            </a:r>
          </a:p>
          <a:p>
            <a:pPr marL="144000" lvl="1" indent="-144000" defTabSz="9144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endParaRPr lang="en-US" altLang="zh-CN" sz="1200" kern="0" dirty="0"/>
          </a:p>
        </p:txBody>
      </p:sp>
      <p:sp>
        <p:nvSpPr>
          <p:cNvPr id="113" name="矩形 69">
            <a:extLst>
              <a:ext uri="{FF2B5EF4-FFF2-40B4-BE49-F238E27FC236}">
                <a16:creationId xmlns:a16="http://schemas.microsoft.com/office/drawing/2014/main" id="{49C084C1-E40E-4C2A-B741-BACE16E8FCB0}"/>
              </a:ext>
            </a:extLst>
          </p:cNvPr>
          <p:cNvSpPr/>
          <p:nvPr/>
        </p:nvSpPr>
        <p:spPr>
          <a:xfrm>
            <a:off x="3569737" y="3668389"/>
            <a:ext cx="1356462" cy="381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3525" marR="0" lvl="0" indent="-263525" defTabSz="914400" eaLnBrk="0" fontAlgn="auto" latinLnBrk="0" hangingPunct="0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rgbClr val="61CCF0">
                  <a:lumMod val="75000"/>
                </a:srgbClr>
              </a:buClr>
              <a:buSzPct val="80000"/>
              <a:tabLst/>
              <a:defRPr/>
            </a:pPr>
            <a:r>
              <a:rPr lang="en-US" altLang="zh-CN" b="1" kern="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sz="1200" b="1" kern="0" dirty="0">
                <a:solidFill>
                  <a:schemeClr val="accent2">
                    <a:lumMod val="75000"/>
                  </a:schemeClr>
                </a:solidFill>
              </a:rPr>
              <a:t>Physical</a:t>
            </a:r>
            <a:r>
              <a:rPr lang="en-US" altLang="zh-CN" b="1" kern="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sz="1200" b="1" kern="0" dirty="0">
                <a:solidFill>
                  <a:schemeClr val="accent2">
                    <a:lumMod val="75000"/>
                  </a:schemeClr>
                </a:solidFill>
              </a:rPr>
              <a:t>Features</a:t>
            </a:r>
          </a:p>
        </p:txBody>
      </p:sp>
      <p:sp>
        <p:nvSpPr>
          <p:cNvPr id="119" name="Yellow">
            <a:extLst>
              <a:ext uri="{FF2B5EF4-FFF2-40B4-BE49-F238E27FC236}">
                <a16:creationId xmlns:a16="http://schemas.microsoft.com/office/drawing/2014/main" id="{30B2DDDA-2E26-4FE2-838C-90269E81DB10}"/>
              </a:ext>
            </a:extLst>
          </p:cNvPr>
          <p:cNvSpPr/>
          <p:nvPr/>
        </p:nvSpPr>
        <p:spPr bwMode="auto">
          <a:xfrm>
            <a:off x="8187263" y="3767314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1" name="Yellow">
            <a:extLst>
              <a:ext uri="{FF2B5EF4-FFF2-40B4-BE49-F238E27FC236}">
                <a16:creationId xmlns:a16="http://schemas.microsoft.com/office/drawing/2014/main" id="{50A25CB6-5FC3-439D-85A4-0A3C8D40C41B}"/>
              </a:ext>
            </a:extLst>
          </p:cNvPr>
          <p:cNvSpPr/>
          <p:nvPr/>
        </p:nvSpPr>
        <p:spPr bwMode="auto">
          <a:xfrm>
            <a:off x="5818593" y="3745124"/>
            <a:ext cx="2227081" cy="2400879"/>
          </a:xfrm>
          <a:prstGeom prst="roundRect">
            <a:avLst>
              <a:gd name="adj" fmla="val 0"/>
            </a:avLst>
          </a:prstGeom>
          <a:solidFill>
            <a:srgbClr val="F2F2F2">
              <a:alpha val="89804"/>
            </a:srgbClr>
          </a:solidFill>
          <a:ln w="22225">
            <a:solidFill>
              <a:srgbClr val="56ABE4"/>
            </a:solidFill>
            <a:headEnd type="none" w="med" len="med"/>
            <a:tailEnd type="none" w="med" len="me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b" anchorCtr="0" compatLnSpc="1">
            <a:prstTxWarp prst="textNoShape">
              <a:avLst/>
            </a:prstTxWarp>
          </a:bodyPr>
          <a:lstStyle/>
          <a:p>
            <a:pPr algn="ctr" defTabSz="685505" fontAlgn="base">
              <a:spcBef>
                <a:spcPts val="600"/>
              </a:spcBef>
              <a:spcAft>
                <a:spcPts val="600"/>
              </a:spcAft>
            </a:pPr>
            <a:endParaRPr lang="en-US" altLang="zh-CN" sz="12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0" name="矩形 118">
            <a:extLst>
              <a:ext uri="{FF2B5EF4-FFF2-40B4-BE49-F238E27FC236}">
                <a16:creationId xmlns:a16="http://schemas.microsoft.com/office/drawing/2014/main" id="{1C48032D-86D4-4A82-B39D-513618253CE9}"/>
              </a:ext>
            </a:extLst>
          </p:cNvPr>
          <p:cNvSpPr/>
          <p:nvPr/>
        </p:nvSpPr>
        <p:spPr>
          <a:xfrm>
            <a:off x="5889460" y="4277753"/>
            <a:ext cx="2339381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IPv4/IPv6 dual-stack</a:t>
            </a:r>
          </a:p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OSPFv2/v3, DHCP v4/v6, IGMP/MLD</a:t>
            </a:r>
          </a:p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 IPv4/IPv6 routing</a:t>
            </a:r>
          </a:p>
        </p:txBody>
      </p:sp>
      <p:sp>
        <p:nvSpPr>
          <p:cNvPr id="114" name="矩形 75">
            <a:extLst>
              <a:ext uri="{FF2B5EF4-FFF2-40B4-BE49-F238E27FC236}">
                <a16:creationId xmlns:a16="http://schemas.microsoft.com/office/drawing/2014/main" id="{0610DD6E-E751-442E-8C36-9B27029DC953}"/>
              </a:ext>
            </a:extLst>
          </p:cNvPr>
          <p:cNvSpPr/>
          <p:nvPr/>
        </p:nvSpPr>
        <p:spPr>
          <a:xfrm>
            <a:off x="5828536" y="3818717"/>
            <a:ext cx="982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sz="1200" b="1" kern="0" dirty="0">
                <a:solidFill>
                  <a:schemeClr val="accent2">
                    <a:lumMod val="75000"/>
                  </a:schemeClr>
                </a:solidFill>
              </a:rPr>
              <a:t>IP  Features</a:t>
            </a:r>
            <a:endParaRPr lang="zh-CN" alt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5" name="矩形 86">
            <a:extLst>
              <a:ext uri="{FF2B5EF4-FFF2-40B4-BE49-F238E27FC236}">
                <a16:creationId xmlns:a16="http://schemas.microsoft.com/office/drawing/2014/main" id="{9FE67ADE-9442-4499-94B8-8F2A44098E92}"/>
              </a:ext>
            </a:extLst>
          </p:cNvPr>
          <p:cNvSpPr/>
          <p:nvPr/>
        </p:nvSpPr>
        <p:spPr>
          <a:xfrm>
            <a:off x="8168574" y="3814519"/>
            <a:ext cx="27896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kern="0" dirty="0">
                <a:solidFill>
                  <a:schemeClr val="accent2">
                    <a:lumMod val="75000"/>
                  </a:schemeClr>
                </a:solidFill>
              </a:rPr>
              <a:t>Management Features</a:t>
            </a:r>
            <a:endParaRPr lang="zh-CN" altLang="en-US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1" name="矩形 119">
            <a:extLst>
              <a:ext uri="{FF2B5EF4-FFF2-40B4-BE49-F238E27FC236}">
                <a16:creationId xmlns:a16="http://schemas.microsoft.com/office/drawing/2014/main" id="{D3754D67-2199-4095-93A2-BF10B8F921E3}"/>
              </a:ext>
            </a:extLst>
          </p:cNvPr>
          <p:cNvSpPr/>
          <p:nvPr/>
        </p:nvSpPr>
        <p:spPr>
          <a:xfrm>
            <a:off x="8299884" y="4354025"/>
            <a:ext cx="174812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OLT slicing</a:t>
            </a:r>
          </a:p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802.1ag CFM</a:t>
            </a:r>
          </a:p>
          <a:p>
            <a:pPr marL="144000" lvl="1" indent="-144000" defTabSz="914400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8ED3">
                  <a:lumMod val="75000"/>
                </a:srgbClr>
              </a:buClr>
              <a:buSzPct val="80000"/>
              <a:buFont typeface="Arial" pitchFamily="34" charset="0"/>
              <a:buChar char="•"/>
              <a:defRPr/>
            </a:pPr>
            <a:r>
              <a:rPr lang="en-US" altLang="zh-CN" sz="1200" kern="0" dirty="0"/>
              <a:t>ETH-CCM/ETH-LB/ETH-LT</a:t>
            </a:r>
          </a:p>
        </p:txBody>
      </p:sp>
      <p:cxnSp>
        <p:nvCxnSpPr>
          <p:cNvPr id="130" name="直接连接符 212">
            <a:extLst>
              <a:ext uri="{FF2B5EF4-FFF2-40B4-BE49-F238E27FC236}">
                <a16:creationId xmlns:a16="http://schemas.microsoft.com/office/drawing/2014/main" id="{F50A2C14-6197-4F72-AB29-F4F379281E84}"/>
              </a:ext>
            </a:extLst>
          </p:cNvPr>
          <p:cNvCxnSpPr/>
          <p:nvPr/>
        </p:nvCxnSpPr>
        <p:spPr>
          <a:xfrm>
            <a:off x="3353608" y="3745124"/>
            <a:ext cx="2376000" cy="0"/>
          </a:xfrm>
          <a:prstGeom prst="line">
            <a:avLst/>
          </a:prstGeom>
          <a:noFill/>
          <a:ln w="12700" cap="flat" cmpd="sng" algn="ctr">
            <a:solidFill>
              <a:schemeClr val="bg2"/>
            </a:solidFill>
            <a:prstDash val="dash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88543806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Acessando o equipamento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7"/>
            <a:ext cx="7272600" cy="2785713"/>
          </a:xfrm>
        </p:spPr>
        <p:txBody>
          <a:bodyPr/>
          <a:lstStyle/>
          <a:p>
            <a:r>
              <a:rPr lang="pt-BR" dirty="0"/>
              <a:t>O acesso via cabo console pode ser feito através da porta CLI presente na controladora da OLT. (</a:t>
            </a:r>
            <a:r>
              <a:rPr lang="pt-BR" dirty="0" err="1"/>
              <a:t>Speed</a:t>
            </a:r>
            <a:r>
              <a:rPr lang="pt-BR" dirty="0"/>
              <a:t> </a:t>
            </a:r>
            <a:r>
              <a:rPr lang="pt-BR" dirty="0" err="1"/>
              <a:t>Baud</a:t>
            </a:r>
            <a:r>
              <a:rPr lang="pt-BR" dirty="0"/>
              <a:t> 115200).</a:t>
            </a:r>
          </a:p>
          <a:p>
            <a:r>
              <a:rPr lang="pt-BR" dirty="0"/>
              <a:t>É necessário utilizar o cabo fornecido junto com o equipamento, pois seu arranje de pinos é diferente do padrão de outros equipamentos.</a:t>
            </a:r>
          </a:p>
        </p:txBody>
      </p:sp>
      <p:pic>
        <p:nvPicPr>
          <p:cNvPr id="23" name="Espaço Reservado para Imagem 8">
            <a:extLst>
              <a:ext uri="{FF2B5EF4-FFF2-40B4-BE49-F238E27FC236}">
                <a16:creationId xmlns:a16="http://schemas.microsoft.com/office/drawing/2014/main" id="{B6EAD965-CCC0-4A44-8DA4-004E899A85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76" r="-86"/>
          <a:stretch/>
        </p:blipFill>
        <p:spPr>
          <a:xfrm>
            <a:off x="7408878" y="4219359"/>
            <a:ext cx="4288993" cy="2086440"/>
          </a:xfrm>
          <a:prstGeom prst="rect">
            <a:avLst/>
          </a:prstGeom>
        </p:spPr>
      </p:pic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6" name="Hexágono 3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pic>
        <p:nvPicPr>
          <p:cNvPr id="25" name="图片 1">
            <a:extLst>
              <a:ext uri="{FF2B5EF4-FFF2-40B4-BE49-F238E27FC236}">
                <a16:creationId xmlns:a16="http://schemas.microsoft.com/office/drawing/2014/main" id="{2CE8408B-30FC-4267-B581-69D42AABA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043" y="3691282"/>
            <a:ext cx="4502150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 descr="整套电脑-3">
            <a:extLst>
              <a:ext uri="{FF2B5EF4-FFF2-40B4-BE49-F238E27FC236}">
                <a16:creationId xmlns:a16="http://schemas.microsoft.com/office/drawing/2014/main" id="{6BEFC82F-F28D-49FA-8FFB-EFAA42F45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32" y="5251173"/>
            <a:ext cx="965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onector: Angulado 8">
            <a:extLst>
              <a:ext uri="{FF2B5EF4-FFF2-40B4-BE49-F238E27FC236}">
                <a16:creationId xmlns:a16="http://schemas.microsoft.com/office/drawing/2014/main" id="{A485E95F-4E43-4912-A02E-D9256039C539}"/>
              </a:ext>
            </a:extLst>
          </p:cNvPr>
          <p:cNvCxnSpPr/>
          <p:nvPr/>
        </p:nvCxnSpPr>
        <p:spPr>
          <a:xfrm>
            <a:off x="5168348" y="5251173"/>
            <a:ext cx="728869" cy="619540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" name="图片 1" descr="com">
            <a:extLst>
              <a:ext uri="{FF2B5EF4-FFF2-40B4-BE49-F238E27FC236}">
                <a16:creationId xmlns:a16="http://schemas.microsoft.com/office/drawing/2014/main" id="{12A31326-FE2A-47BB-90A9-8195D1117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49" y="1025387"/>
            <a:ext cx="31051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E96617DE-85AA-44BA-A201-9B6E9AC0F148}"/>
              </a:ext>
            </a:extLst>
          </p:cNvPr>
          <p:cNvSpPr/>
          <p:nvPr/>
        </p:nvSpPr>
        <p:spPr>
          <a:xfrm>
            <a:off x="4803914" y="4465982"/>
            <a:ext cx="649356" cy="596348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0" name="组合 155">
            <a:extLst>
              <a:ext uri="{FF2B5EF4-FFF2-40B4-BE49-F238E27FC236}">
                <a16:creationId xmlns:a16="http://schemas.microsoft.com/office/drawing/2014/main" id="{B89776B2-5BDB-4170-A3C8-DCBF9C2E1E22}"/>
              </a:ext>
            </a:extLst>
          </p:cNvPr>
          <p:cNvGrpSpPr/>
          <p:nvPr/>
        </p:nvGrpSpPr>
        <p:grpSpPr>
          <a:xfrm>
            <a:off x="910800" y="3075413"/>
            <a:ext cx="5501393" cy="350784"/>
            <a:chOff x="725163" y="1129007"/>
            <a:chExt cx="2808186" cy="275215"/>
          </a:xfrm>
        </p:grpSpPr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2ECA13E5-ACE1-4DD0-B046-D384ABED66CA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 l="845" r="414"/>
            <a:stretch>
              <a:fillRect/>
            </a:stretch>
          </p:blipFill>
          <p:spPr bwMode="auto">
            <a:xfrm>
              <a:off x="725163" y="1129007"/>
              <a:ext cx="2808186" cy="275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57251B0E-6806-4A21-8D72-017971DBEDC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998" t="15036" r="52633" b="9011"/>
            <a:stretch>
              <a:fillRect/>
            </a:stretch>
          </p:blipFill>
          <p:spPr bwMode="auto">
            <a:xfrm>
              <a:off x="1466868" y="1175077"/>
              <a:ext cx="574876" cy="189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Retângulo 7">
            <a:extLst>
              <a:ext uri="{FF2B5EF4-FFF2-40B4-BE49-F238E27FC236}">
                <a16:creationId xmlns:a16="http://schemas.microsoft.com/office/drawing/2014/main" id="{4C015099-9C89-47CF-BC82-F62878757C3A}"/>
              </a:ext>
            </a:extLst>
          </p:cNvPr>
          <p:cNvSpPr/>
          <p:nvPr/>
        </p:nvSpPr>
        <p:spPr>
          <a:xfrm>
            <a:off x="4359964" y="3134133"/>
            <a:ext cx="225287" cy="24143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7948383"/>
      </p:ext>
    </p:extLst>
  </p:cSld>
  <p:clrMapOvr>
    <a:masterClrMapping/>
  </p:clrMapOvr>
</p:sld>
</file>

<file path=ppt/theme/theme1.xml><?xml version="1.0" encoding="utf-8"?>
<a:theme xmlns:a="http://schemas.openxmlformats.org/drawingml/2006/main" name="CAPAS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REINAMENTO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ULTILASER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16446</TotalTime>
  <Words>6267</Words>
  <Application>Microsoft Office PowerPoint</Application>
  <PresentationFormat>Widescreen</PresentationFormat>
  <Paragraphs>1087</Paragraphs>
  <Slides>55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55</vt:i4>
      </vt:variant>
    </vt:vector>
  </HeadingPairs>
  <TitlesOfParts>
    <vt:vector size="65" baseType="lpstr">
      <vt:lpstr>Arial</vt:lpstr>
      <vt:lpstr>Calibri</vt:lpstr>
      <vt:lpstr>Calibri Light</vt:lpstr>
      <vt:lpstr>CIDFont+F1</vt:lpstr>
      <vt:lpstr>Consolas</vt:lpstr>
      <vt:lpstr>Foco Corp</vt:lpstr>
      <vt:lpstr>Wingdings</vt:lpstr>
      <vt:lpstr>CAPAS</vt:lpstr>
      <vt:lpstr>TREINAMENTO</vt:lpstr>
      <vt:lpstr>MULTILASER</vt:lpstr>
      <vt:lpstr>Zte-TITAN</vt:lpstr>
      <vt:lpstr>Primeiros passos</vt:lpstr>
      <vt:lpstr>Chassi C610</vt:lpstr>
      <vt:lpstr>Chassi C650</vt:lpstr>
      <vt:lpstr>Chassi C600</vt:lpstr>
      <vt:lpstr>GPON Card – GFGH</vt:lpstr>
      <vt:lpstr>ANY-PON Card – hfth</vt:lpstr>
      <vt:lpstr>Switch &amp; control card – SFUQ</vt:lpstr>
      <vt:lpstr>Acessando o equipamento</vt:lpstr>
      <vt:lpstr>Acessando o equipamento</vt:lpstr>
      <vt:lpstr>Verificando status da placa</vt:lpstr>
      <vt:lpstr>Status da placa</vt:lpstr>
      <vt:lpstr>Configurando a gerência</vt:lpstr>
      <vt:lpstr>Formas de gerenciamento</vt:lpstr>
      <vt:lpstr>Gerência Out-of-band</vt:lpstr>
      <vt:lpstr>Gerência Out-of-band</vt:lpstr>
      <vt:lpstr>Gerência In-band</vt:lpstr>
      <vt:lpstr>Gerência In-band</vt:lpstr>
      <vt:lpstr>Gerência In-band</vt:lpstr>
      <vt:lpstr>Configurando o sistema</vt:lpstr>
      <vt:lpstr>Hostname, data e hora</vt:lpstr>
      <vt:lpstr>Hostname, data e hora</vt:lpstr>
      <vt:lpstr>Hostname, data e hora</vt:lpstr>
      <vt:lpstr>Salvamento automático</vt:lpstr>
      <vt:lpstr>SSH</vt:lpstr>
      <vt:lpstr>TELNET</vt:lpstr>
      <vt:lpstr>snmp</vt:lpstr>
      <vt:lpstr>Criando usuário </vt:lpstr>
      <vt:lpstr>CRIANDO usuários PADRÃO</vt:lpstr>
      <vt:lpstr>Gerenciando usuários</vt:lpstr>
      <vt:lpstr>Configurando os serviços</vt:lpstr>
      <vt:lpstr>Criando VLANs</vt:lpstr>
      <vt:lpstr>Ativando porta Uplink</vt:lpstr>
      <vt:lpstr>Criando Perfil da onu f660 /N300/5dBi</vt:lpstr>
      <vt:lpstr>Criando Perfil da onu f612w</vt:lpstr>
      <vt:lpstr>Perfil da onu f670/ AC1600/A/5dBi</vt:lpstr>
      <vt:lpstr>Perfil da onu f670L/1200Mbps/5dBi </vt:lpstr>
      <vt:lpstr>Perfil da onu f680/2000Mbps</vt:lpstr>
      <vt:lpstr>Perfil da onu f601</vt:lpstr>
      <vt:lpstr>Criando Perfil de t-cont</vt:lpstr>
      <vt:lpstr>Criando perfil de t-cont</vt:lpstr>
      <vt:lpstr>Criando perfil de t-cont</vt:lpstr>
      <vt:lpstr>Criando perfil de tráfego</vt:lpstr>
      <vt:lpstr>Exemplo de criação de perfil de tráfego</vt:lpstr>
      <vt:lpstr>Ativando/autorizando uma onu</vt:lpstr>
      <vt:lpstr>Autorizando onu</vt:lpstr>
      <vt:lpstr>Autorizando onu.</vt:lpstr>
      <vt:lpstr>Alarmes onu </vt:lpstr>
      <vt:lpstr>Criando perfil de vlan</vt:lpstr>
      <vt:lpstr>Provisionando serviços na onu no modo BRIDGE</vt:lpstr>
      <vt:lpstr>Provisionando serviços na onu no modo pppoe</vt:lpstr>
      <vt:lpstr>Provisionando serviços na onu no modo dhcp</vt:lpstr>
      <vt:lpstr>Backup da olt</vt:lpstr>
      <vt:lpstr>Salvar as configurações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Willian Nawate</dc:creator>
  <cp:lastModifiedBy>supor</cp:lastModifiedBy>
  <cp:revision>546</cp:revision>
  <dcterms:created xsi:type="dcterms:W3CDTF">2018-04-16T17:18:25Z</dcterms:created>
  <dcterms:modified xsi:type="dcterms:W3CDTF">2021-10-24T03:39:44Z</dcterms:modified>
</cp:coreProperties>
</file>